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304" r:id="rId2"/>
    <p:sldId id="267" r:id="rId3"/>
    <p:sldId id="372" r:id="rId4"/>
    <p:sldId id="373" r:id="rId5"/>
    <p:sldId id="343" r:id="rId6"/>
    <p:sldId id="396" r:id="rId7"/>
    <p:sldId id="425" r:id="rId8"/>
    <p:sldId id="414" r:id="rId9"/>
    <p:sldId id="370" r:id="rId10"/>
    <p:sldId id="351" r:id="rId11"/>
    <p:sldId id="354" r:id="rId12"/>
    <p:sldId id="363" r:id="rId13"/>
    <p:sldId id="364" r:id="rId14"/>
    <p:sldId id="367" r:id="rId15"/>
    <p:sldId id="405" r:id="rId16"/>
    <p:sldId id="308" r:id="rId17"/>
    <p:sldId id="406" r:id="rId18"/>
    <p:sldId id="407" r:id="rId19"/>
    <p:sldId id="385" r:id="rId20"/>
    <p:sldId id="381" r:id="rId21"/>
    <p:sldId id="387" r:id="rId22"/>
    <p:sldId id="417" r:id="rId23"/>
    <p:sldId id="380" r:id="rId24"/>
    <p:sldId id="394" r:id="rId25"/>
    <p:sldId id="412" r:id="rId26"/>
    <p:sldId id="424" r:id="rId27"/>
    <p:sldId id="383" r:id="rId28"/>
    <p:sldId id="413" r:id="rId29"/>
    <p:sldId id="357" r:id="rId30"/>
    <p:sldId id="294" r:id="rId31"/>
    <p:sldId id="422" r:id="rId32"/>
    <p:sldId id="423" r:id="rId33"/>
    <p:sldId id="362" r:id="rId34"/>
    <p:sldId id="379" r:id="rId35"/>
    <p:sldId id="382" r:id="rId36"/>
    <p:sldId id="416" r:id="rId37"/>
    <p:sldId id="262" r:id="rId38"/>
    <p:sldId id="359" r:id="rId39"/>
    <p:sldId id="402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E2F0D9"/>
    <a:srgbClr val="FF0000"/>
    <a:srgbClr val="C5E0B4"/>
    <a:srgbClr val="EDEDED"/>
    <a:srgbClr val="000000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345"/>
    <p:restoredTop sz="95431"/>
  </p:normalViewPr>
  <p:slideViewPr>
    <p:cSldViewPr snapToGrid="0" snapToObjects="1">
      <p:cViewPr varScale="1">
        <p:scale>
          <a:sx n="102" d="100"/>
          <a:sy n="102" d="100"/>
        </p:scale>
        <p:origin x="1336" y="-472"/>
      </p:cViewPr>
      <p:guideLst>
        <p:guide orient="horz" pos="2160"/>
        <p:guide pos="2880"/>
      </p:guideLst>
    </p:cSldViewPr>
  </p:slideViewPr>
  <p:outlineViewPr>
    <p:cViewPr>
      <p:scale>
        <a:sx n="60" d="100"/>
        <a:sy n="60" d="100"/>
      </p:scale>
      <p:origin x="0" y="-287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E7881-3C75-5A43-B3F7-2BB0631E7840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92F4A-8CF1-7A4D-B88C-1D7FA7510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7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wrangle.org</a:t>
            </a:r>
            <a:r>
              <a:rPr lang="en-US" dirty="0"/>
              <a:t>/ecotype/north-</a:t>
            </a:r>
            <a:r>
              <a:rPr lang="en-US" dirty="0" err="1"/>
              <a:t>american</a:t>
            </a:r>
            <a:r>
              <a:rPr lang="en-US" dirty="0"/>
              <a:t>-tall-grass-prairie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06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www.illinoiswildflowers.info</a:t>
            </a:r>
            <a:r>
              <a:rPr lang="en-US" dirty="0"/>
              <a:t>/grasses/plants/</a:t>
            </a:r>
            <a:r>
              <a:rPr lang="en-US" dirty="0" err="1"/>
              <a:t>johnson_grass.htm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55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www.minnesotawildflowers.info</a:t>
            </a:r>
            <a:r>
              <a:rPr lang="en-US" dirty="0"/>
              <a:t>/grass-sedge-rush/</a:t>
            </a:r>
            <a:r>
              <a:rPr lang="en-US" dirty="0" err="1"/>
              <a:t>japanese</a:t>
            </a:r>
            <a:r>
              <a:rPr lang="en-US" dirty="0"/>
              <a:t>-brome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56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57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01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npsot.org</a:t>
            </a:r>
            <a:r>
              <a:rPr lang="en-US" dirty="0"/>
              <a:t>/wp/story/2017/9660/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6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ftp.funet.fi</a:t>
            </a:r>
            <a:r>
              <a:rPr lang="en-US" dirty="0"/>
              <a:t>/pub/sci/bio/life/plants/</a:t>
            </a:r>
            <a:r>
              <a:rPr lang="en-US" dirty="0" err="1"/>
              <a:t>magnoliophyta</a:t>
            </a:r>
            <a:r>
              <a:rPr lang="en-US" dirty="0"/>
              <a:t>/</a:t>
            </a:r>
            <a:r>
              <a:rPr lang="en-US" dirty="0" err="1"/>
              <a:t>magnoliophytina</a:t>
            </a:r>
            <a:r>
              <a:rPr lang="en-US" dirty="0"/>
              <a:t>/</a:t>
            </a:r>
            <a:r>
              <a:rPr lang="en-US" dirty="0" err="1"/>
              <a:t>magnoliopsida</a:t>
            </a:r>
            <a:r>
              <a:rPr lang="en-US" dirty="0"/>
              <a:t>/</a:t>
            </a:r>
            <a:r>
              <a:rPr lang="en-US" dirty="0" err="1"/>
              <a:t>asteraceae</a:t>
            </a:r>
            <a:r>
              <a:rPr lang="en-US" dirty="0"/>
              <a:t>/grindelia/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32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www.wildflower.org</a:t>
            </a:r>
            <a:r>
              <a:rPr lang="en-US" dirty="0"/>
              <a:t>/gallery/</a:t>
            </a:r>
            <a:r>
              <a:rPr lang="en-US" dirty="0" err="1"/>
              <a:t>result.php?id_image</a:t>
            </a:r>
            <a:r>
              <a:rPr lang="en-US" dirty="0"/>
              <a:t>=23065</a:t>
            </a:r>
          </a:p>
          <a:p>
            <a:r>
              <a:rPr lang="en-US" dirty="0"/>
              <a:t>https://</a:t>
            </a:r>
            <a:r>
              <a:rPr lang="en-US" dirty="0" err="1"/>
              <a:t>npsot.org</a:t>
            </a:r>
            <a:r>
              <a:rPr lang="en-US" dirty="0"/>
              <a:t>/wp/story/2014/6338/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78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www.wildflower.org</a:t>
            </a:r>
            <a:r>
              <a:rPr lang="en-US" dirty="0"/>
              <a:t>/expert/</a:t>
            </a:r>
            <a:r>
              <a:rPr lang="en-US" dirty="0" err="1"/>
              <a:t>show.php?id</a:t>
            </a:r>
            <a:r>
              <a:rPr lang="en-US" dirty="0"/>
              <a:t>=11202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76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www.illinoiswildflowers.info</a:t>
            </a:r>
            <a:r>
              <a:rPr lang="en-US" dirty="0"/>
              <a:t>/savanna/plants/</a:t>
            </a:r>
            <a:r>
              <a:rPr lang="en-US" dirty="0" err="1"/>
              <a:t>germander.htm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28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npsot.org</a:t>
            </a:r>
            <a:r>
              <a:rPr lang="en-US" dirty="0"/>
              <a:t>/wp/story/2014/4971/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8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www.johnson.k-state.edu</a:t>
            </a:r>
            <a:r>
              <a:rPr lang="en-US" dirty="0"/>
              <a:t>/docs/crops-livestock/native-grass-seed/Native%20Grass%20ID.pdf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97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www.prairiemoon.com</a:t>
            </a:r>
            <a:r>
              <a:rPr lang="en-US" dirty="0"/>
              <a:t>/</a:t>
            </a:r>
            <a:r>
              <a:rPr lang="en-US" dirty="0" err="1"/>
              <a:t>dalea</a:t>
            </a:r>
            <a:r>
              <a:rPr lang="en-US" dirty="0"/>
              <a:t>-</a:t>
            </a:r>
            <a:r>
              <a:rPr lang="en-US" dirty="0" err="1"/>
              <a:t>purpurea</a:t>
            </a:r>
            <a:r>
              <a:rPr lang="en-US" dirty="0"/>
              <a:t>-purple-prairie-clover-prairie-moon-</a:t>
            </a:r>
            <a:r>
              <a:rPr lang="en-US" dirty="0" err="1"/>
              <a:t>nursery.html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63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www.prairiemoon.com</a:t>
            </a:r>
            <a:r>
              <a:rPr lang="en-US" dirty="0"/>
              <a:t>/</a:t>
            </a:r>
            <a:r>
              <a:rPr lang="en-US" dirty="0" err="1"/>
              <a:t>dalea</a:t>
            </a:r>
            <a:r>
              <a:rPr lang="en-US" dirty="0"/>
              <a:t>-</a:t>
            </a:r>
            <a:r>
              <a:rPr lang="en-US" dirty="0" err="1"/>
              <a:t>purpurea</a:t>
            </a:r>
            <a:r>
              <a:rPr lang="en-US" dirty="0"/>
              <a:t>-purple-prairie-clover-prairie-moon-</a:t>
            </a:r>
            <a:r>
              <a:rPr lang="en-US" dirty="0" err="1"/>
              <a:t>nursery.html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0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www.gardenstylesanantonio.com</a:t>
            </a:r>
            <a:r>
              <a:rPr lang="en-US" dirty="0"/>
              <a:t>/garden-tips-blog/plant/antelope-horn-milkweed/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616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npsot.org</a:t>
            </a:r>
            <a:r>
              <a:rPr lang="en-US" dirty="0"/>
              <a:t>/wp/story/2015/7622/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78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35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1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www.soilcropandmore.info</a:t>
            </a:r>
            <a:r>
              <a:rPr lang="en-US" dirty="0"/>
              <a:t>/crops/Grasses/</a:t>
            </a:r>
            <a:r>
              <a:rPr lang="en-US" dirty="0" err="1"/>
              <a:t>Texas_grama</a:t>
            </a:r>
            <a:r>
              <a:rPr lang="en-US" dirty="0"/>
              <a:t>/Texas-</a:t>
            </a:r>
            <a:r>
              <a:rPr lang="en-US" dirty="0" err="1"/>
              <a:t>Grama</a:t>
            </a:r>
            <a:r>
              <a:rPr lang="en-US" dirty="0"/>
              <a:t>-</a:t>
            </a:r>
            <a:r>
              <a:rPr lang="en-US" dirty="0" err="1"/>
              <a:t>Bouteloua-rigidiseta.htm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87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www.minnesotawildflowers.info</a:t>
            </a:r>
            <a:r>
              <a:rPr lang="en-US" dirty="0"/>
              <a:t>/grass-sedge-rush/big-bluestem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20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wimastergardener.org</a:t>
            </a:r>
            <a:r>
              <a:rPr lang="en-US" dirty="0"/>
              <a:t>/article/switch-grass-panicum-virgatum/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9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www.seedsource.com</a:t>
            </a:r>
            <a:r>
              <a:rPr lang="en-US" dirty="0"/>
              <a:t>/catalog/</a:t>
            </a:r>
            <a:r>
              <a:rPr lang="en-US" dirty="0" err="1"/>
              <a:t>detail.asp?product_id</a:t>
            </a:r>
            <a:r>
              <a:rPr lang="en-US" dirty="0"/>
              <a:t>=2515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92F4A-8CF1-7A4D-B88C-1D7FA75102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8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4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8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7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3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21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6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2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8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>
            <a:alpha val="5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8DB68-56B6-584A-A01C-692B6A76E926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9C355-A28A-884B-B92F-6FF8DF7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7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9.jp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42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concili@stedwards.edu" TargetMode="Externa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1B3C1B0-C1DF-754F-9E49-237BFB54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00" y="1205613"/>
            <a:ext cx="4379057" cy="436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19" y="882448"/>
            <a:ext cx="3026515" cy="46910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780"/>
            <a:ext cx="3378575" cy="45047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0571" y="4435879"/>
            <a:ext cx="2797497" cy="707886"/>
          </a:xfrm>
          <a:prstGeom prst="rect">
            <a:avLst/>
          </a:prstGeom>
          <a:solidFill>
            <a:srgbClr val="E2F0D9">
              <a:alpha val="63137"/>
            </a:srgb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US" sz="2000" dirty="0"/>
              <a:t>Little bluestem</a:t>
            </a:r>
          </a:p>
          <a:p>
            <a:pPr algn="ctr" fontAlgn="b"/>
            <a:r>
              <a:rPr lang="en-US" sz="2000" i="1" dirty="0" err="1"/>
              <a:t>Schizachyrium</a:t>
            </a:r>
            <a:r>
              <a:rPr lang="en-US" sz="2000" i="1" dirty="0"/>
              <a:t> </a:t>
            </a:r>
            <a:r>
              <a:rPr lang="en-US" sz="2000" i="1" dirty="0" err="1"/>
              <a:t>scoparium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64640" y="4435879"/>
            <a:ext cx="2286460" cy="707886"/>
          </a:xfrm>
          <a:prstGeom prst="rect">
            <a:avLst/>
          </a:prstGeom>
          <a:solidFill>
            <a:srgbClr val="E2F0D9">
              <a:alpha val="63137"/>
            </a:srgb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US" sz="2000" dirty="0" err="1"/>
              <a:t>Indiangrass</a:t>
            </a:r>
            <a:endParaRPr lang="en-US" sz="2000" dirty="0"/>
          </a:p>
          <a:p>
            <a:pPr algn="ctr" fontAlgn="b"/>
            <a:r>
              <a:rPr lang="en-US" sz="2000" i="1" dirty="0" err="1"/>
              <a:t>Sorghastrum</a:t>
            </a:r>
            <a:r>
              <a:rPr lang="en-US" sz="2000" i="1" dirty="0"/>
              <a:t> </a:t>
            </a:r>
            <a:r>
              <a:rPr lang="en-US" sz="2000" i="1" dirty="0" err="1"/>
              <a:t>nutans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5502" y="276999"/>
            <a:ext cx="9295004" cy="646331"/>
          </a:xfrm>
          <a:prstGeom prst="rect">
            <a:avLst/>
          </a:prstGeom>
          <a:solidFill>
            <a:srgbClr val="FBE5D6">
              <a:alpha val="8588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Most abundant grasses</a:t>
            </a:r>
            <a:endParaRPr lang="en-US" sz="3600" b="1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330F8-DC85-BB42-B74F-BFEC28B5E12D}"/>
              </a:ext>
            </a:extLst>
          </p:cNvPr>
          <p:cNvSpPr/>
          <p:nvPr/>
        </p:nvSpPr>
        <p:spPr>
          <a:xfrm>
            <a:off x="6237165" y="4435879"/>
            <a:ext cx="2803973" cy="707886"/>
          </a:xfrm>
          <a:prstGeom prst="rect">
            <a:avLst/>
          </a:prstGeom>
          <a:solidFill>
            <a:srgbClr val="E2F0D9">
              <a:alpha val="63137"/>
            </a:srgb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US" sz="2000" dirty="0" err="1"/>
              <a:t>Sideoats</a:t>
            </a:r>
            <a:r>
              <a:rPr lang="en-US" sz="2000" dirty="0"/>
              <a:t> </a:t>
            </a:r>
            <a:r>
              <a:rPr lang="en-US" sz="2000" dirty="0" err="1"/>
              <a:t>grama</a:t>
            </a:r>
            <a:endParaRPr lang="en-US" sz="2000" dirty="0"/>
          </a:p>
          <a:p>
            <a:r>
              <a:rPr lang="en-US" sz="2000" i="1" dirty="0" err="1"/>
              <a:t>Bouteloua</a:t>
            </a:r>
            <a:r>
              <a:rPr lang="en-US" sz="2000" i="1" dirty="0"/>
              <a:t> </a:t>
            </a:r>
            <a:r>
              <a:rPr lang="en-US" sz="2000" i="1" dirty="0" err="1"/>
              <a:t>curpentendula</a:t>
            </a:r>
            <a:endParaRPr lang="en-US" sz="20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401BCD-CF81-184D-B0B7-333FE827464B}"/>
              </a:ext>
            </a:extLst>
          </p:cNvPr>
          <p:cNvSpPr/>
          <p:nvPr/>
        </p:nvSpPr>
        <p:spPr>
          <a:xfrm>
            <a:off x="257481" y="5634937"/>
            <a:ext cx="24744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hr-HR" dirty="0"/>
              <a:t>40.92% </a:t>
            </a:r>
            <a:r>
              <a:rPr lang="hr-HR" dirty="0" err="1"/>
              <a:t>seed</a:t>
            </a:r>
            <a:r>
              <a:rPr lang="hr-HR" dirty="0"/>
              <a:t> mix</a:t>
            </a:r>
          </a:p>
          <a:p>
            <a:pPr algn="ctr" fontAlgn="t"/>
            <a:r>
              <a:rPr lang="hr-HR" i="1" dirty="0">
                <a:solidFill>
                  <a:srgbClr val="000000"/>
                </a:solidFill>
                <a:latin typeface="Calibri" charset="0"/>
              </a:rPr>
              <a:t>12-50% </a:t>
            </a:r>
            <a:r>
              <a:rPr lang="hr-HR" i="1" dirty="0" err="1">
                <a:solidFill>
                  <a:srgbClr val="000000"/>
                </a:solidFill>
                <a:latin typeface="Calibri" charset="0"/>
              </a:rPr>
              <a:t>vegetative</a:t>
            </a:r>
            <a:r>
              <a:rPr lang="hr-HR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hr-HR" i="1" dirty="0" err="1">
                <a:solidFill>
                  <a:srgbClr val="000000"/>
                </a:solidFill>
                <a:latin typeface="Calibri" charset="0"/>
              </a:rPr>
              <a:t>cover</a:t>
            </a:r>
            <a:endParaRPr lang="hr-HR" i="1" dirty="0">
              <a:solidFill>
                <a:srgbClr val="000000"/>
              </a:solidFill>
              <a:latin typeface="Calibri" charset="0"/>
            </a:endParaRPr>
          </a:p>
          <a:p>
            <a:pPr algn="ctr" fontAlgn="t"/>
            <a:endParaRPr lang="hr-HR" i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E1A00-9697-8A43-B8CD-AC2BB9E09977}"/>
              </a:ext>
            </a:extLst>
          </p:cNvPr>
          <p:cNvSpPr/>
          <p:nvPr/>
        </p:nvSpPr>
        <p:spPr>
          <a:xfrm>
            <a:off x="3622513" y="5650176"/>
            <a:ext cx="22404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hr-HR" dirty="0"/>
              <a:t>1.07% </a:t>
            </a:r>
            <a:r>
              <a:rPr lang="hr-HR" dirty="0" err="1"/>
              <a:t>seed</a:t>
            </a:r>
            <a:r>
              <a:rPr lang="hr-HR" dirty="0"/>
              <a:t> mix</a:t>
            </a:r>
          </a:p>
          <a:p>
            <a:pPr algn="ctr" fontAlgn="t"/>
            <a:r>
              <a:rPr lang="hr-HR" i="1" dirty="0">
                <a:solidFill>
                  <a:srgbClr val="000000"/>
                </a:solidFill>
                <a:latin typeface="Calibri" charset="0"/>
              </a:rPr>
              <a:t>2-4% </a:t>
            </a:r>
            <a:r>
              <a:rPr lang="hr-HR" i="1" dirty="0" err="1">
                <a:solidFill>
                  <a:srgbClr val="000000"/>
                </a:solidFill>
                <a:latin typeface="Calibri" charset="0"/>
              </a:rPr>
              <a:t>vegetative</a:t>
            </a:r>
            <a:r>
              <a:rPr lang="hr-HR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hr-HR" i="1" dirty="0" err="1">
                <a:solidFill>
                  <a:srgbClr val="000000"/>
                </a:solidFill>
                <a:latin typeface="Calibri" charset="0"/>
              </a:rPr>
              <a:t>cover</a:t>
            </a:r>
            <a:endParaRPr lang="hr-HR" i="1" dirty="0">
              <a:solidFill>
                <a:srgbClr val="000000"/>
              </a:solidFill>
              <a:latin typeface="Calibri" charset="0"/>
            </a:endParaRPr>
          </a:p>
          <a:p>
            <a:pPr algn="ctr" fontAlgn="t"/>
            <a:endParaRPr lang="hr-HR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0228CA-50E7-7F4D-8E5D-53E956C257DC}"/>
              </a:ext>
            </a:extLst>
          </p:cNvPr>
          <p:cNvSpPr/>
          <p:nvPr/>
        </p:nvSpPr>
        <p:spPr>
          <a:xfrm>
            <a:off x="6460431" y="5657671"/>
            <a:ext cx="2357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hr-HR" dirty="0"/>
              <a:t>3.60% </a:t>
            </a:r>
            <a:r>
              <a:rPr lang="hr-HR" dirty="0" err="1"/>
              <a:t>seed</a:t>
            </a:r>
            <a:r>
              <a:rPr lang="hr-HR" dirty="0"/>
              <a:t> mix</a:t>
            </a:r>
          </a:p>
          <a:p>
            <a:pPr algn="ctr" fontAlgn="t"/>
            <a:r>
              <a:rPr lang="hr-HR" i="1" dirty="0">
                <a:solidFill>
                  <a:srgbClr val="000000"/>
                </a:solidFill>
                <a:latin typeface="Calibri" charset="0"/>
              </a:rPr>
              <a:t>1-12% </a:t>
            </a:r>
            <a:r>
              <a:rPr lang="hr-HR" i="1" dirty="0" err="1">
                <a:solidFill>
                  <a:srgbClr val="000000"/>
                </a:solidFill>
                <a:latin typeface="Calibri" charset="0"/>
              </a:rPr>
              <a:t>vegetative</a:t>
            </a:r>
            <a:r>
              <a:rPr lang="hr-HR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hr-HR" i="1" dirty="0" err="1">
                <a:solidFill>
                  <a:srgbClr val="000000"/>
                </a:solidFill>
                <a:latin typeface="Calibri" charset="0"/>
              </a:rPr>
              <a:t>cover</a:t>
            </a:r>
            <a:endParaRPr lang="hr-HR" i="1" dirty="0">
              <a:solidFill>
                <a:srgbClr val="000000"/>
              </a:solidFill>
              <a:latin typeface="Calibri" charset="0"/>
            </a:endParaRPr>
          </a:p>
          <a:p>
            <a:pPr algn="ctr" fontAlgn="t"/>
            <a:endParaRPr lang="hr-HR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1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92" y="124851"/>
            <a:ext cx="8686882" cy="100404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Meet the invasive grasses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292" y="1159882"/>
            <a:ext cx="868688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Invasive grasses made up &gt; 90% of the total vegetative cover before treatments. Now they make up ~10% or less.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44" y="2153662"/>
            <a:ext cx="2931418" cy="219856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7" y="4527295"/>
            <a:ext cx="2698000" cy="202349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" r="7738"/>
          <a:stretch/>
        </p:blipFill>
        <p:spPr>
          <a:xfrm>
            <a:off x="6212580" y="2153662"/>
            <a:ext cx="2704594" cy="218387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3" y="2144973"/>
            <a:ext cx="2973173" cy="221594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CDE4791-1669-3B49-8E18-2B6A4AA5B513}"/>
              </a:ext>
            </a:extLst>
          </p:cNvPr>
          <p:cNvSpPr/>
          <p:nvPr/>
        </p:nvSpPr>
        <p:spPr>
          <a:xfrm>
            <a:off x="404878" y="6028634"/>
            <a:ext cx="2378348" cy="369332"/>
          </a:xfrm>
          <a:prstGeom prst="rect">
            <a:avLst/>
          </a:prstGeom>
          <a:solidFill>
            <a:srgbClr val="FFF2CC">
              <a:alpha val="79608"/>
            </a:srgb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Japanese brome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759288-C8DC-D04B-8A1D-E5F054930EB9}"/>
              </a:ext>
            </a:extLst>
          </p:cNvPr>
          <p:cNvSpPr/>
          <p:nvPr/>
        </p:nvSpPr>
        <p:spPr>
          <a:xfrm>
            <a:off x="6382042" y="3734747"/>
            <a:ext cx="2436034" cy="369332"/>
          </a:xfrm>
          <a:prstGeom prst="rect">
            <a:avLst/>
          </a:prstGeom>
          <a:solidFill>
            <a:srgbClr val="FFF2CC">
              <a:alpha val="79608"/>
            </a:srgb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Johnson grass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431DBF-1FCA-6C41-B6E9-13DB8DD44869}"/>
              </a:ext>
            </a:extLst>
          </p:cNvPr>
          <p:cNvSpPr txBox="1"/>
          <p:nvPr/>
        </p:nvSpPr>
        <p:spPr>
          <a:xfrm>
            <a:off x="317267" y="3734747"/>
            <a:ext cx="2613353" cy="369332"/>
          </a:xfrm>
          <a:prstGeom prst="rect">
            <a:avLst/>
          </a:prstGeom>
          <a:solidFill>
            <a:srgbClr val="FFF2CC">
              <a:alpha val="6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KR Bluestem</a:t>
            </a:r>
            <a:endParaRPr lang="en-US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1F37C3-D0B9-B345-91F1-01C5DB0604AB}"/>
              </a:ext>
            </a:extLst>
          </p:cNvPr>
          <p:cNvSpPr txBox="1"/>
          <p:nvPr/>
        </p:nvSpPr>
        <p:spPr>
          <a:xfrm>
            <a:off x="3415643" y="3734747"/>
            <a:ext cx="2657789" cy="369332"/>
          </a:xfrm>
          <a:prstGeom prst="rect">
            <a:avLst/>
          </a:prstGeom>
          <a:solidFill>
            <a:srgbClr val="FFF2CC">
              <a:alpha val="6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Bermudagrass</a:t>
            </a:r>
            <a:endParaRPr lang="en-US" i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7160F28-83FB-F949-9763-67FB1161D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78" y="4536568"/>
            <a:ext cx="2696032" cy="2023499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6D36DF8-4B13-6C40-89AF-739FB305FB3C}"/>
              </a:ext>
            </a:extLst>
          </p:cNvPr>
          <p:cNvSpPr/>
          <p:nvPr/>
        </p:nvSpPr>
        <p:spPr>
          <a:xfrm>
            <a:off x="3249607" y="6028634"/>
            <a:ext cx="2229651" cy="369332"/>
          </a:xfrm>
          <a:prstGeom prst="rect">
            <a:avLst/>
          </a:prstGeom>
          <a:solidFill>
            <a:srgbClr val="FFF2CC">
              <a:alpha val="79608"/>
            </a:srgb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Rescue grass</a:t>
            </a:r>
          </a:p>
        </p:txBody>
      </p:sp>
    </p:spTree>
    <p:extLst>
      <p:ext uri="{BB962C8B-B14F-4D97-AF65-F5344CB8AC3E}">
        <p14:creationId xmlns:p14="http://schemas.microsoft.com/office/powerpoint/2010/main" val="378009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7DBDA5-2EBE-2E43-8969-298CF6295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8" y="1595403"/>
            <a:ext cx="4920344" cy="36671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81530-FF3E-854D-86AD-2A3825B47247}"/>
              </a:ext>
            </a:extLst>
          </p:cNvPr>
          <p:cNvSpPr txBox="1"/>
          <p:nvPr/>
        </p:nvSpPr>
        <p:spPr>
          <a:xfrm>
            <a:off x="288208" y="402127"/>
            <a:ext cx="5381072" cy="1077218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KR Bluestem</a:t>
            </a:r>
          </a:p>
          <a:p>
            <a:r>
              <a:rPr lang="en-US" sz="3200" i="1" dirty="0" err="1"/>
              <a:t>Bothriochloa</a:t>
            </a:r>
            <a:r>
              <a:rPr lang="en-US" sz="3200" i="1" dirty="0"/>
              <a:t> </a:t>
            </a:r>
            <a:r>
              <a:rPr lang="en-US" sz="3200" i="1" dirty="0" err="1"/>
              <a:t>ischaemum</a:t>
            </a:r>
            <a:endParaRPr lang="en-US" sz="32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94366-222B-9149-A6DF-3BC0B8C69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99" y="131434"/>
            <a:ext cx="2857357" cy="3667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6DC0A5-2B06-0A4C-A474-CFA3DDF8A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05" y="4030745"/>
            <a:ext cx="2882151" cy="28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49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ommon Bermudagrass | Turfgrass Science at Purdue University ...">
            <a:extLst>
              <a:ext uri="{FF2B5EF4-FFF2-40B4-BE49-F238E27FC236}">
                <a16:creationId xmlns:a16="http://schemas.microsoft.com/office/drawing/2014/main" id="{9107A834-D68C-C84D-955E-E08467A3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5" y="259679"/>
            <a:ext cx="8676299" cy="650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06FC7E-1446-1F4C-A155-3BE1A9C7019B}"/>
              </a:ext>
            </a:extLst>
          </p:cNvPr>
          <p:cNvSpPr txBox="1"/>
          <p:nvPr/>
        </p:nvSpPr>
        <p:spPr>
          <a:xfrm>
            <a:off x="402686" y="445285"/>
            <a:ext cx="3864514" cy="1200329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Bermuda grass </a:t>
            </a:r>
            <a:r>
              <a:rPr lang="en-US" sz="3200" i="1" dirty="0" err="1"/>
              <a:t>Cynadon</a:t>
            </a:r>
            <a:r>
              <a:rPr lang="en-US" sz="3200" i="1" dirty="0"/>
              <a:t> </a:t>
            </a:r>
            <a:r>
              <a:rPr lang="en-US" sz="3200" i="1" dirty="0" err="1"/>
              <a:t>dactylon</a:t>
            </a:r>
            <a:endParaRPr lang="en-US" sz="3200" dirty="0"/>
          </a:p>
        </p:txBody>
      </p:sp>
      <p:pic>
        <p:nvPicPr>
          <p:cNvPr id="11266" name="Picture 2" descr="Backyard Gardener - Bermudagrass Management - August 9, 2107">
            <a:extLst>
              <a:ext uri="{FF2B5EF4-FFF2-40B4-BE49-F238E27FC236}">
                <a16:creationId xmlns:a16="http://schemas.microsoft.com/office/drawing/2014/main" id="{9C588C8B-2CB3-4A4B-82B9-E66D3B7C4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41" y="136510"/>
            <a:ext cx="3864514" cy="256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2FCA95-C3D3-D14B-A942-3D52EEC7B883}"/>
              </a:ext>
            </a:extLst>
          </p:cNvPr>
          <p:cNvGrpSpPr/>
          <p:nvPr/>
        </p:nvGrpSpPr>
        <p:grpSpPr>
          <a:xfrm>
            <a:off x="402686" y="1831220"/>
            <a:ext cx="2757332" cy="4359666"/>
            <a:chOff x="601844" y="2105979"/>
            <a:chExt cx="2757332" cy="4359666"/>
          </a:xfrm>
        </p:grpSpPr>
        <p:pic>
          <p:nvPicPr>
            <p:cNvPr id="11272" name="Picture 8" descr="From the Fields - April — Douglass King Seeds">
              <a:extLst>
                <a:ext uri="{FF2B5EF4-FFF2-40B4-BE49-F238E27FC236}">
                  <a16:creationId xmlns:a16="http://schemas.microsoft.com/office/drawing/2014/main" id="{B9241944-F5C1-E248-8563-35BC5E31D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44" y="2313789"/>
              <a:ext cx="2757332" cy="41518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CF2066-B157-404A-BBD6-D53A5A244D85}"/>
                </a:ext>
              </a:extLst>
            </p:cNvPr>
            <p:cNvSpPr txBox="1"/>
            <p:nvPr/>
          </p:nvSpPr>
          <p:spPr>
            <a:xfrm>
              <a:off x="601844" y="2105979"/>
              <a:ext cx="2757332" cy="12003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Don’t mistake it for native </a:t>
              </a:r>
              <a:r>
                <a:rPr lang="en-US" b="1" dirty="0"/>
                <a:t>Windmill grass</a:t>
              </a:r>
            </a:p>
            <a:p>
              <a:r>
                <a:rPr lang="en-US" i="1" dirty="0"/>
                <a:t>Chloris </a:t>
              </a:r>
              <a:r>
                <a:rPr lang="en-US" i="1" dirty="0" err="1"/>
                <a:t>cuculata</a:t>
              </a:r>
              <a:r>
                <a:rPr lang="en-US" i="1" dirty="0"/>
                <a:t> or C. </a:t>
              </a:r>
              <a:r>
                <a:rPr lang="en-US" i="1" dirty="0" err="1"/>
                <a:t>virticillata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657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0A4CBB-C60D-EF43-80D2-A83AB1546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6" y="1339928"/>
            <a:ext cx="3576630" cy="2682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0FDEC1-F03E-434A-9A08-F6DCF2BA9DB7}"/>
              </a:ext>
            </a:extLst>
          </p:cNvPr>
          <p:cNvSpPr txBox="1"/>
          <p:nvPr/>
        </p:nvSpPr>
        <p:spPr>
          <a:xfrm>
            <a:off x="378299" y="195364"/>
            <a:ext cx="3662663" cy="1077218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Johnsongrass</a:t>
            </a:r>
          </a:p>
          <a:p>
            <a:endParaRPr lang="en-US" sz="3200" dirty="0"/>
          </a:p>
        </p:txBody>
      </p:sp>
      <p:pic>
        <p:nvPicPr>
          <p:cNvPr id="10" name="Picture 9" descr="A close up of a green plant&#10;&#10;Description automatically generated">
            <a:extLst>
              <a:ext uri="{FF2B5EF4-FFF2-40B4-BE49-F238E27FC236}">
                <a16:creationId xmlns:a16="http://schemas.microsoft.com/office/drawing/2014/main" id="{A0E6D912-2303-7647-9A1A-82D2E0ADE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106" y="177800"/>
            <a:ext cx="4394320" cy="65914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BAA635-E099-E246-80C1-82D78A2B1770}"/>
              </a:ext>
            </a:extLst>
          </p:cNvPr>
          <p:cNvSpPr/>
          <p:nvPr/>
        </p:nvSpPr>
        <p:spPr>
          <a:xfrm>
            <a:off x="413783" y="733973"/>
            <a:ext cx="2956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/>
              <a:t>Sorghum </a:t>
            </a:r>
            <a:r>
              <a:rPr lang="en-US" sz="2800" i="1" dirty="0" err="1"/>
              <a:t>halipense</a:t>
            </a:r>
            <a:endParaRPr lang="en-US" sz="2800" i="1" dirty="0"/>
          </a:p>
        </p:txBody>
      </p:sp>
      <p:pic>
        <p:nvPicPr>
          <p:cNvPr id="10242" name="Picture 2" descr="Managing Johnsongrass, a Legendary Weed! - The Real Dirt Blog ...">
            <a:extLst>
              <a:ext uri="{FF2B5EF4-FFF2-40B4-BE49-F238E27FC236}">
                <a16:creationId xmlns:a16="http://schemas.microsoft.com/office/drawing/2014/main" id="{7239B49D-ABE9-BD4D-BF39-23AF7F69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" y="4191675"/>
            <a:ext cx="3662663" cy="23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hoto 1765-19: Spikelets of Johnson grass (Sorghum halepense) on ...">
            <a:extLst>
              <a:ext uri="{FF2B5EF4-FFF2-40B4-BE49-F238E27FC236}">
                <a16:creationId xmlns:a16="http://schemas.microsoft.com/office/drawing/2014/main" id="{FF01133E-0B51-0049-811D-22B1C2619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42" y="157278"/>
            <a:ext cx="1575326" cy="23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61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CC4ED-8C53-B847-BB33-EB8F54428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0" y="829520"/>
            <a:ext cx="4093198" cy="3069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80CDF4-6B82-A843-B361-20AA0391174F}"/>
              </a:ext>
            </a:extLst>
          </p:cNvPr>
          <p:cNvSpPr/>
          <p:nvPr/>
        </p:nvSpPr>
        <p:spPr>
          <a:xfrm>
            <a:off x="592946" y="995518"/>
            <a:ext cx="2266390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79608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Japanese brome</a:t>
            </a:r>
          </a:p>
          <a:p>
            <a:r>
              <a:rPr lang="en-US" b="1" i="1" dirty="0" err="1"/>
              <a:t>Bromus</a:t>
            </a:r>
            <a:r>
              <a:rPr lang="en-US" b="1" i="1" dirty="0"/>
              <a:t> japonicus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D51B87-8D51-C542-865E-BD7BABEB0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24" y="828298"/>
            <a:ext cx="4093196" cy="30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82C694-02E1-0446-8802-541A70B63AC9}"/>
              </a:ext>
            </a:extLst>
          </p:cNvPr>
          <p:cNvSpPr/>
          <p:nvPr/>
        </p:nvSpPr>
        <p:spPr>
          <a:xfrm>
            <a:off x="6195148" y="933963"/>
            <a:ext cx="2224851" cy="800219"/>
          </a:xfrm>
          <a:prstGeom prst="rect">
            <a:avLst/>
          </a:prstGeom>
          <a:solidFill>
            <a:schemeClr val="accent6">
              <a:lumMod val="20000"/>
              <a:lumOff val="80000"/>
              <a:alpha val="79608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Rescue grass</a:t>
            </a:r>
          </a:p>
          <a:p>
            <a:r>
              <a:rPr lang="en-US" b="1" i="1" dirty="0" err="1"/>
              <a:t>Bromus</a:t>
            </a:r>
            <a:r>
              <a:rPr lang="en-US" b="1" i="1" dirty="0"/>
              <a:t> </a:t>
            </a:r>
            <a:r>
              <a:rPr lang="en-US" b="1" i="1" dirty="0" err="1"/>
              <a:t>catharticus</a:t>
            </a:r>
            <a:endParaRPr lang="en-US" b="1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AD8736-16CB-B84A-8B2F-B0FC66639610}"/>
              </a:ext>
            </a:extLst>
          </p:cNvPr>
          <p:cNvSpPr/>
          <p:nvPr/>
        </p:nvSpPr>
        <p:spPr>
          <a:xfrm>
            <a:off x="393980" y="88860"/>
            <a:ext cx="2946897" cy="646331"/>
          </a:xfrm>
          <a:prstGeom prst="rect">
            <a:avLst/>
          </a:prstGeom>
          <a:solidFill>
            <a:srgbClr val="FFF2CC">
              <a:alpha val="79608"/>
            </a:srgbClr>
          </a:solidFill>
        </p:spPr>
        <p:txBody>
          <a:bodyPr wrap="none">
            <a:spAutoFit/>
          </a:bodyPr>
          <a:lstStyle/>
          <a:p>
            <a:r>
              <a:rPr lang="en-US" sz="3600" dirty="0"/>
              <a:t>Brome grasses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FAB863-0366-464F-A5A9-768346749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34" y="3962779"/>
            <a:ext cx="4077344" cy="2806361"/>
          </a:xfrm>
          <a:prstGeom prst="rect">
            <a:avLst/>
          </a:prstGeom>
        </p:spPr>
      </p:pic>
      <p:pic>
        <p:nvPicPr>
          <p:cNvPr id="5122" name="Picture 2" descr="Bromus catharticus">
            <a:extLst>
              <a:ext uri="{FF2B5EF4-FFF2-40B4-BE49-F238E27FC236}">
                <a16:creationId xmlns:a16="http://schemas.microsoft.com/office/drawing/2014/main" id="{8C2E45DF-6C3B-1C4B-AC62-7E93643A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73" y="3899418"/>
            <a:ext cx="4077347" cy="271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9F63C39-3A3E-9B4E-8BF3-C2D1C6D431D1}"/>
              </a:ext>
            </a:extLst>
          </p:cNvPr>
          <p:cNvGrpSpPr/>
          <p:nvPr/>
        </p:nvGrpSpPr>
        <p:grpSpPr>
          <a:xfrm>
            <a:off x="3465102" y="81955"/>
            <a:ext cx="5460092" cy="2413694"/>
            <a:chOff x="3459574" y="0"/>
            <a:chExt cx="5460092" cy="2413694"/>
          </a:xfrm>
        </p:grpSpPr>
        <p:pic>
          <p:nvPicPr>
            <p:cNvPr id="5124" name="Picture 4" descr="Grass quiz - Biological Sciences 545 with Hooper at Truman State ...">
              <a:extLst>
                <a:ext uri="{FF2B5EF4-FFF2-40B4-BE49-F238E27FC236}">
                  <a16:creationId xmlns:a16="http://schemas.microsoft.com/office/drawing/2014/main" id="{E4846587-2620-6840-8D80-F072CAD1AE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74" b="2103"/>
            <a:stretch/>
          </p:blipFill>
          <p:spPr bwMode="auto">
            <a:xfrm>
              <a:off x="3459574" y="0"/>
              <a:ext cx="2224851" cy="241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2237A4-E3F3-1B47-A32A-61AC75808F5F}"/>
                </a:ext>
              </a:extLst>
            </p:cNvPr>
            <p:cNvSpPr/>
            <p:nvPr/>
          </p:nvSpPr>
          <p:spPr>
            <a:xfrm>
              <a:off x="5684425" y="0"/>
              <a:ext cx="3235241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9608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solidFill>
                    <a:srgbClr val="FF0000"/>
                  </a:solidFill>
                </a:rPr>
                <a:t>Brome grasses have a closed sheath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1FDB667-C7AC-8A41-9CEB-BDD40B151C96}"/>
              </a:ext>
            </a:extLst>
          </p:cNvPr>
          <p:cNvSpPr/>
          <p:nvPr/>
        </p:nvSpPr>
        <p:spPr>
          <a:xfrm>
            <a:off x="4487178" y="815535"/>
            <a:ext cx="1124278" cy="1587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Japanese Brome (Bromus japonicus) | Idaho Fish and Game">
            <a:extLst>
              <a:ext uri="{FF2B5EF4-FFF2-40B4-BE49-F238E27FC236}">
                <a16:creationId xmlns:a16="http://schemas.microsoft.com/office/drawing/2014/main" id="{113B18A5-3412-4648-AF62-2B54A2ED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34" y="2471726"/>
            <a:ext cx="2300345" cy="181739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romus catharticus">
            <a:extLst>
              <a:ext uri="{FF2B5EF4-FFF2-40B4-BE49-F238E27FC236}">
                <a16:creationId xmlns:a16="http://schemas.microsoft.com/office/drawing/2014/main" id="{BED1604A-9260-F442-A86D-3102F9BC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29" y="2503393"/>
            <a:ext cx="2726086" cy="181739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7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49ACD-88F5-A542-A12E-E634A6FE0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28128"/>
            <a:ext cx="9405257" cy="70539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2CE345-0EE9-A84B-8E53-64524B4B6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8" y="258988"/>
            <a:ext cx="8835385" cy="859252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Aster family</a:t>
            </a:r>
          </a:p>
        </p:txBody>
      </p:sp>
      <p:pic>
        <p:nvPicPr>
          <p:cNvPr id="3" name="Picture 2" descr="Asteraceae: Aster, Sunflower Family. Identify plants, flowers ...">
            <a:extLst>
              <a:ext uri="{FF2B5EF4-FFF2-40B4-BE49-F238E27FC236}">
                <a16:creationId xmlns:a16="http://schemas.microsoft.com/office/drawing/2014/main" id="{72CA9AD4-0134-9442-AE9D-5899AF7E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09" y="46260"/>
            <a:ext cx="4763291" cy="31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1EEEA7-343B-DF4E-83FB-8B0E967875EA}"/>
              </a:ext>
            </a:extLst>
          </p:cNvPr>
          <p:cNvSpPr txBox="1">
            <a:spLocks/>
          </p:cNvSpPr>
          <p:nvPr/>
        </p:nvSpPr>
        <p:spPr>
          <a:xfrm>
            <a:off x="167938" y="1242140"/>
            <a:ext cx="4077491" cy="363216"/>
          </a:xfrm>
          <a:prstGeom prst="rect">
            <a:avLst/>
          </a:prstGeom>
          <a:solidFill>
            <a:srgbClr val="C5E0B4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34 species of Aster on the CF list</a:t>
            </a:r>
          </a:p>
        </p:txBody>
      </p:sp>
    </p:spTree>
    <p:extLst>
      <p:ext uri="{BB962C8B-B14F-4D97-AF65-F5344CB8AC3E}">
        <p14:creationId xmlns:p14="http://schemas.microsoft.com/office/powerpoint/2010/main" val="34063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DF54BDA-D2C6-7542-B2ED-C417089FC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C2FC59-D00A-D84D-B57A-EA9261CFCB4D}"/>
              </a:ext>
            </a:extLst>
          </p:cNvPr>
          <p:cNvSpPr/>
          <p:nvPr/>
        </p:nvSpPr>
        <p:spPr>
          <a:xfrm>
            <a:off x="363881" y="5410386"/>
            <a:ext cx="2901756" cy="95410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r>
              <a:rPr lang="en-US" sz="2800" b="1" dirty="0" err="1"/>
              <a:t>Firewheel</a:t>
            </a:r>
            <a:endParaRPr lang="en-US" sz="2800" b="1" dirty="0"/>
          </a:p>
          <a:p>
            <a:r>
              <a:rPr lang="en-US" sz="2800" i="1" dirty="0"/>
              <a:t>Gaillardia </a:t>
            </a:r>
            <a:r>
              <a:rPr lang="en-US" sz="2800" i="1" dirty="0" err="1"/>
              <a:t>pulchela</a:t>
            </a:r>
            <a:endParaRPr lang="en-US" sz="28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6B4587-824D-FC4C-AD8E-9E8FDBD88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8" y="244920"/>
            <a:ext cx="9144000" cy="859252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Aster family</a:t>
            </a:r>
          </a:p>
        </p:txBody>
      </p:sp>
    </p:spTree>
    <p:extLst>
      <p:ext uri="{BB962C8B-B14F-4D97-AF65-F5344CB8AC3E}">
        <p14:creationId xmlns:p14="http://schemas.microsoft.com/office/powerpoint/2010/main" val="2729136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Engelmannia peristenia (Engelmann's daisy) #26404">
            <a:extLst>
              <a:ext uri="{FF2B5EF4-FFF2-40B4-BE49-F238E27FC236}">
                <a16:creationId xmlns:a16="http://schemas.microsoft.com/office/drawing/2014/main" id="{7282C06B-B221-2844-B51E-A2D567604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8" y="1037774"/>
            <a:ext cx="7433739" cy="557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6D5A9-8E30-C943-8AE8-528CD939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8" y="244920"/>
            <a:ext cx="9144000" cy="859252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Aster family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41C67C-89DB-1740-8645-13EB3DCB4CC4}"/>
              </a:ext>
            </a:extLst>
          </p:cNvPr>
          <p:cNvSpPr/>
          <p:nvPr/>
        </p:nvSpPr>
        <p:spPr>
          <a:xfrm>
            <a:off x="351420" y="1250695"/>
            <a:ext cx="3120021" cy="83099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Engelmann’s daisy</a:t>
            </a:r>
          </a:p>
          <a:p>
            <a:r>
              <a:rPr lang="en-US" sz="2400" i="1" dirty="0" err="1"/>
              <a:t>Engelmannia</a:t>
            </a:r>
            <a:r>
              <a:rPr lang="en-US" sz="2400" i="1" dirty="0"/>
              <a:t> </a:t>
            </a:r>
            <a:r>
              <a:rPr lang="en-US" sz="2400" i="1" dirty="0" err="1"/>
              <a:t>peristenia</a:t>
            </a:r>
            <a:endParaRPr lang="en-US" sz="24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D01BD6-EA77-8A4E-9911-E016B08CB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68432" y="735077"/>
            <a:ext cx="3914305" cy="2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8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D5A9-8E30-C943-8AE8-528CD939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63" y="244920"/>
            <a:ext cx="9144000" cy="859252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Aster family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6BEF95-21F7-7B4E-BE3B-E8436D65D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20973" r="20790" b="6434"/>
          <a:stretch/>
        </p:blipFill>
        <p:spPr>
          <a:xfrm>
            <a:off x="218763" y="1104172"/>
            <a:ext cx="6047234" cy="5843054"/>
          </a:xfrm>
          <a:prstGeom prst="rect">
            <a:avLst/>
          </a:prstGeom>
          <a:solidFill>
            <a:srgbClr val="E2F0D9">
              <a:alpha val="62353"/>
            </a:srgbClr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9A83F4-A90D-2A45-ADAC-3C39610FA63C}"/>
              </a:ext>
            </a:extLst>
          </p:cNvPr>
          <p:cNvSpPr/>
          <p:nvPr/>
        </p:nvSpPr>
        <p:spPr>
          <a:xfrm>
            <a:off x="312768" y="5975589"/>
            <a:ext cx="2381549" cy="83099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400" b="1" dirty="0"/>
              <a:t>Black-eyed Susan</a:t>
            </a:r>
          </a:p>
          <a:p>
            <a:pPr fontAlgn="b"/>
            <a:r>
              <a:rPr lang="en-US" sz="2400" i="1" dirty="0" err="1"/>
              <a:t>Rudbeckia</a:t>
            </a:r>
            <a:r>
              <a:rPr lang="en-US" sz="2400" i="1" dirty="0"/>
              <a:t> </a:t>
            </a:r>
            <a:r>
              <a:rPr lang="en-US" sz="2400" i="1" dirty="0" err="1"/>
              <a:t>hirta</a:t>
            </a:r>
            <a:endParaRPr lang="en-US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79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C39CFC-2E5B-B14F-B93D-EC19DE6F5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05" y="0"/>
            <a:ext cx="51435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538612A-A685-6C4D-ADEE-32F550FA0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63" y="174525"/>
            <a:ext cx="9144000" cy="859252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Aster family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D6304-993F-674E-9FB0-1B31E0077F7C}"/>
              </a:ext>
            </a:extLst>
          </p:cNvPr>
          <p:cNvSpPr/>
          <p:nvPr/>
        </p:nvSpPr>
        <p:spPr>
          <a:xfrm>
            <a:off x="372724" y="5975589"/>
            <a:ext cx="3660433" cy="83099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square">
            <a:spAutoFit/>
          </a:bodyPr>
          <a:lstStyle/>
          <a:p>
            <a:pPr fontAlgn="b"/>
            <a:r>
              <a:rPr lang="en-US" sz="2400" b="1" dirty="0"/>
              <a:t>Mexican hat</a:t>
            </a:r>
          </a:p>
          <a:p>
            <a:pPr fontAlgn="b"/>
            <a:r>
              <a:rPr lang="en-US" sz="2400" i="1" dirty="0" err="1"/>
              <a:t>Ratibda</a:t>
            </a:r>
            <a:r>
              <a:rPr lang="en-US" sz="2400" i="1" dirty="0"/>
              <a:t> </a:t>
            </a:r>
            <a:r>
              <a:rPr lang="en-US" sz="2400" i="1" dirty="0" err="1"/>
              <a:t>columnifera</a:t>
            </a:r>
            <a:endParaRPr lang="en-US" sz="2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9334C-6B4D-2949-A509-F6A6FBCFF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778" y="427800"/>
            <a:ext cx="4074459" cy="5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0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599"/>
            <a:ext cx="9316879" cy="69876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3DCE4E-5B90-3F45-905C-8F9D8B493D83}"/>
              </a:ext>
            </a:extLst>
          </p:cNvPr>
          <p:cNvSpPr txBox="1">
            <a:spLocks/>
          </p:cNvSpPr>
          <p:nvPr/>
        </p:nvSpPr>
        <p:spPr>
          <a:xfrm>
            <a:off x="245072" y="274273"/>
            <a:ext cx="8826733" cy="100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Little Bluestem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95615-0171-7A44-ADA0-0F62D7E5CD4D}"/>
              </a:ext>
            </a:extLst>
          </p:cNvPr>
          <p:cNvSpPr/>
          <p:nvPr/>
        </p:nvSpPr>
        <p:spPr>
          <a:xfrm>
            <a:off x="245072" y="1186092"/>
            <a:ext cx="3586699" cy="400110"/>
          </a:xfrm>
          <a:prstGeom prst="rect">
            <a:avLst/>
          </a:prstGeom>
          <a:solidFill>
            <a:srgbClr val="E2F0D9">
              <a:alpha val="63137"/>
            </a:srgbClr>
          </a:solidFill>
        </p:spPr>
        <p:txBody>
          <a:bodyPr wrap="square">
            <a:spAutoFit/>
          </a:bodyPr>
          <a:lstStyle/>
          <a:p>
            <a:pPr fontAlgn="b"/>
            <a:r>
              <a:rPr lang="en-US" sz="2000" i="1" dirty="0" err="1"/>
              <a:t>Schizachyrium</a:t>
            </a:r>
            <a:r>
              <a:rPr lang="en-US" sz="2000" i="1" dirty="0"/>
              <a:t> </a:t>
            </a:r>
            <a:r>
              <a:rPr lang="en-US" sz="2000" i="1" dirty="0" err="1"/>
              <a:t>scoparium</a:t>
            </a:r>
            <a:endParaRPr lang="en-US" sz="2000" i="1" dirty="0">
              <a:solidFill>
                <a:srgbClr val="000000"/>
              </a:solidFill>
            </a:endParaRPr>
          </a:p>
        </p:txBody>
      </p:sp>
      <p:pic>
        <p:nvPicPr>
          <p:cNvPr id="9218" name="Picture 2" descr="Schizachyrium scoparium Little Bluestem | Prairie Moon Nursery">
            <a:extLst>
              <a:ext uri="{FF2B5EF4-FFF2-40B4-BE49-F238E27FC236}">
                <a16:creationId xmlns:a16="http://schemas.microsoft.com/office/drawing/2014/main" id="{1CA42933-AE6E-D74E-949A-AB34CFEF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2" y="1725395"/>
            <a:ext cx="2726729" cy="363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08BBB4-6F6A-2D46-BA0D-BEF9584306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 r="9501"/>
          <a:stretch/>
        </p:blipFill>
        <p:spPr>
          <a:xfrm>
            <a:off x="3083867" y="1725395"/>
            <a:ext cx="5987938" cy="3687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19FA79-6E89-9340-BCF2-850887E41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70" y="1752845"/>
            <a:ext cx="2367907" cy="3580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7148AE-7743-7A40-AD98-A62B574CA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80" y="1778589"/>
            <a:ext cx="2685554" cy="35807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C47A6C3-BBC6-6E46-BAA0-06CD01E922AB}"/>
              </a:ext>
            </a:extLst>
          </p:cNvPr>
          <p:cNvSpPr/>
          <p:nvPr/>
        </p:nvSpPr>
        <p:spPr>
          <a:xfrm>
            <a:off x="142414" y="6399061"/>
            <a:ext cx="6749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Photo credit: </a:t>
            </a:r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www.flickr.com</a:t>
            </a:r>
            <a:r>
              <a:rPr lang="en-US" dirty="0">
                <a:solidFill>
                  <a:schemeClr val="bg1"/>
                </a:solidFill>
              </a:rPr>
              <a:t>/photos/</a:t>
            </a:r>
            <a:r>
              <a:rPr lang="en-US" dirty="0" err="1">
                <a:solidFill>
                  <a:schemeClr val="bg1"/>
                </a:solidFill>
              </a:rPr>
              <a:t>commonsfordpro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508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24FDED-CCA8-FA42-9A4F-CA1EB6FB1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55192" y="857250"/>
            <a:ext cx="6858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8559D4-E6D6-E543-A1A2-2225952B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8" y="202660"/>
            <a:ext cx="8941942" cy="859252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 Aster family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3BFDFB-6A68-414F-90CB-75B2D0FED921}"/>
              </a:ext>
            </a:extLst>
          </p:cNvPr>
          <p:cNvSpPr/>
          <p:nvPr/>
        </p:nvSpPr>
        <p:spPr>
          <a:xfrm>
            <a:off x="5598450" y="4560701"/>
            <a:ext cx="2692597" cy="707886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000" b="1" dirty="0"/>
              <a:t>Maximillian sunflower</a:t>
            </a:r>
          </a:p>
          <a:p>
            <a:pPr fontAlgn="b"/>
            <a:r>
              <a:rPr lang="en-US" sz="2000" i="1" dirty="0"/>
              <a:t>Helianthus </a:t>
            </a:r>
            <a:r>
              <a:rPr lang="en-US" sz="2000" i="1" dirty="0" err="1"/>
              <a:t>maximilliani</a:t>
            </a:r>
            <a:endParaRPr lang="en-US" sz="2000" i="1" dirty="0"/>
          </a:p>
        </p:txBody>
      </p:sp>
      <p:pic>
        <p:nvPicPr>
          <p:cNvPr id="2050" name="Picture 2" descr="Maximilian's Heirloom Sunflower Seeds | Terroir Seeds">
            <a:extLst>
              <a:ext uri="{FF2B5EF4-FFF2-40B4-BE49-F238E27FC236}">
                <a16:creationId xmlns:a16="http://schemas.microsoft.com/office/drawing/2014/main" id="{1261AB19-DDFD-2B49-BC73-5DC653181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57" y="403708"/>
            <a:ext cx="3994385" cy="399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056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0771-2D72-CA4F-AA4C-F2CD68E3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7C558E-0C7A-A246-BB7F-49DEEBD28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5DA02D-2DDC-3344-A61D-9481E06794AD}"/>
              </a:ext>
            </a:extLst>
          </p:cNvPr>
          <p:cNvSpPr txBox="1">
            <a:spLocks/>
          </p:cNvSpPr>
          <p:nvPr/>
        </p:nvSpPr>
        <p:spPr>
          <a:xfrm>
            <a:off x="202058" y="202660"/>
            <a:ext cx="9144000" cy="859252"/>
          </a:xfrm>
          <a:prstGeom prst="rect">
            <a:avLst/>
          </a:prstGeom>
          <a:solidFill>
            <a:srgbClr val="C5E0B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Aster family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AB1DD-63FE-8B47-91C6-C737EAB117C3}"/>
              </a:ext>
            </a:extLst>
          </p:cNvPr>
          <p:cNvSpPr/>
          <p:nvPr/>
        </p:nvSpPr>
        <p:spPr>
          <a:xfrm>
            <a:off x="202058" y="5784988"/>
            <a:ext cx="2693494" cy="769441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400" b="1" dirty="0"/>
              <a:t>Common sunflower</a:t>
            </a:r>
          </a:p>
          <a:p>
            <a:pPr fontAlgn="b"/>
            <a:r>
              <a:rPr lang="en-US" sz="2000" i="1" dirty="0"/>
              <a:t>Helianthus </a:t>
            </a:r>
            <a:r>
              <a:rPr lang="en-US" sz="2000" i="1" dirty="0" err="1"/>
              <a:t>annuus</a:t>
            </a:r>
            <a:endParaRPr lang="en-US" sz="2000" i="1" dirty="0"/>
          </a:p>
        </p:txBody>
      </p:sp>
      <p:pic>
        <p:nvPicPr>
          <p:cNvPr id="36866" name="Picture 2" descr="Awnless Bush Sunflower">
            <a:extLst>
              <a:ext uri="{FF2B5EF4-FFF2-40B4-BE49-F238E27FC236}">
                <a16:creationId xmlns:a16="http://schemas.microsoft.com/office/drawing/2014/main" id="{9C3F11F8-3A45-144F-B73C-108B9EA6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597567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D11F02-7BD9-814D-9DA6-3EC36920DC8B}"/>
              </a:ext>
            </a:extLst>
          </p:cNvPr>
          <p:cNvSpPr/>
          <p:nvPr/>
        </p:nvSpPr>
        <p:spPr>
          <a:xfrm>
            <a:off x="4382378" y="687378"/>
            <a:ext cx="2161297" cy="769441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400" b="1" dirty="0"/>
              <a:t>Bush sunflower</a:t>
            </a:r>
          </a:p>
          <a:p>
            <a:pPr fontAlgn="b"/>
            <a:r>
              <a:rPr lang="en-US" sz="2000" i="1" dirty="0" err="1"/>
              <a:t>Simsia</a:t>
            </a:r>
            <a:r>
              <a:rPr lang="en-US" sz="2000" i="1" dirty="0"/>
              <a:t> calva</a:t>
            </a:r>
          </a:p>
        </p:txBody>
      </p:sp>
    </p:spTree>
    <p:extLst>
      <p:ext uri="{BB962C8B-B14F-4D97-AF65-F5344CB8AC3E}">
        <p14:creationId xmlns:p14="http://schemas.microsoft.com/office/powerpoint/2010/main" val="1283778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flower&#10;&#10;Description automatically generated">
            <a:extLst>
              <a:ext uri="{FF2B5EF4-FFF2-40B4-BE49-F238E27FC236}">
                <a16:creationId xmlns:a16="http://schemas.microsoft.com/office/drawing/2014/main" id="{1D408978-FA54-4C42-B410-E2CB291AB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96" y="822270"/>
            <a:ext cx="7038940" cy="52651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18E67C-D51E-C742-B4E1-7D256286F68C}"/>
              </a:ext>
            </a:extLst>
          </p:cNvPr>
          <p:cNvSpPr/>
          <p:nvPr/>
        </p:nvSpPr>
        <p:spPr>
          <a:xfrm>
            <a:off x="475315" y="5230001"/>
            <a:ext cx="2645019" cy="707886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000" b="1" i="1" dirty="0"/>
              <a:t>Gumweed</a:t>
            </a:r>
          </a:p>
          <a:p>
            <a:pPr fontAlgn="b"/>
            <a:r>
              <a:rPr lang="en-US" sz="2000" i="1" dirty="0"/>
              <a:t>Grindelia </a:t>
            </a:r>
            <a:r>
              <a:rPr lang="en-US" sz="2000" i="1" dirty="0" err="1"/>
              <a:t>microcephala</a:t>
            </a:r>
            <a:endParaRPr lang="en-US" sz="2000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613823-3C5D-B145-8D87-202224C3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8" y="202660"/>
            <a:ext cx="9144000" cy="859252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Aster family</a:t>
            </a:r>
          </a:p>
        </p:txBody>
      </p:sp>
      <p:pic>
        <p:nvPicPr>
          <p:cNvPr id="3076" name="Picture 4" descr="Grindelia">
            <a:extLst>
              <a:ext uri="{FF2B5EF4-FFF2-40B4-BE49-F238E27FC236}">
                <a16:creationId xmlns:a16="http://schemas.microsoft.com/office/drawing/2014/main" id="{90B4F9AF-84C4-0342-9A49-D88816E68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81" y="202660"/>
            <a:ext cx="4008223" cy="63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20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8DA92-9481-0146-86BD-5E27D441E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685"/>
            <a:ext cx="9144000" cy="51377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430487-4338-9143-8063-701D14F49FCC}"/>
              </a:ext>
            </a:extLst>
          </p:cNvPr>
          <p:cNvSpPr/>
          <p:nvPr/>
        </p:nvSpPr>
        <p:spPr>
          <a:xfrm>
            <a:off x="355305" y="1516545"/>
            <a:ext cx="3640484" cy="95410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800" b="1" dirty="0"/>
              <a:t>American </a:t>
            </a:r>
            <a:r>
              <a:rPr lang="en-US" sz="2800" b="1" dirty="0" err="1"/>
              <a:t>basketflower</a:t>
            </a:r>
            <a:endParaRPr lang="en-US" sz="2800" b="1" dirty="0"/>
          </a:p>
          <a:p>
            <a:pPr fontAlgn="b"/>
            <a:r>
              <a:rPr lang="en-US" sz="2800" i="1" dirty="0" err="1"/>
              <a:t>Centurea</a:t>
            </a:r>
            <a:r>
              <a:rPr lang="en-US" sz="2800" i="1" dirty="0"/>
              <a:t> </a:t>
            </a:r>
            <a:r>
              <a:rPr lang="en-US" sz="2800" i="1" dirty="0" err="1"/>
              <a:t>americana</a:t>
            </a:r>
            <a:endParaRPr lang="en-US" sz="2800" i="1" dirty="0">
              <a:solidFill>
                <a:srgbClr val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AD5135-A83F-094C-85C0-84594BDC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8" y="202660"/>
            <a:ext cx="9144000" cy="859252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Aster family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77EC6-FCD3-A441-970D-5353EF9D3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183" y="106938"/>
            <a:ext cx="3172791" cy="21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26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238C-49BA-444E-99BC-5B9A0512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EDF1E2-CCAE-1C41-8D18-05466A4D8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9181642" cy="6127748"/>
          </a:xfrm>
        </p:spPr>
      </p:pic>
    </p:spTree>
    <p:extLst>
      <p:ext uri="{BB962C8B-B14F-4D97-AF65-F5344CB8AC3E}">
        <p14:creationId xmlns:p14="http://schemas.microsoft.com/office/powerpoint/2010/main" val="257901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C6D860-718B-9B48-8A59-69D10D91B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304" y="876286"/>
            <a:ext cx="4336696" cy="578226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44E609-D8BA-B948-8563-A753525BE22E}"/>
              </a:ext>
            </a:extLst>
          </p:cNvPr>
          <p:cNvSpPr txBox="1">
            <a:spLocks/>
          </p:cNvSpPr>
          <p:nvPr/>
        </p:nvSpPr>
        <p:spPr>
          <a:xfrm>
            <a:off x="202058" y="199452"/>
            <a:ext cx="9144000" cy="859252"/>
          </a:xfrm>
          <a:prstGeom prst="rect">
            <a:avLst/>
          </a:prstGeom>
          <a:solidFill>
            <a:srgbClr val="C5E0B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Aster family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883AB7-8D88-564B-9564-5233CBFCF277}"/>
              </a:ext>
            </a:extLst>
          </p:cNvPr>
          <p:cNvSpPr/>
          <p:nvPr/>
        </p:nvSpPr>
        <p:spPr>
          <a:xfrm>
            <a:off x="482421" y="1192988"/>
            <a:ext cx="2269532" cy="83099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400" b="1" dirty="0"/>
              <a:t>Texas thistle</a:t>
            </a:r>
          </a:p>
          <a:p>
            <a:pPr fontAlgn="b"/>
            <a:r>
              <a:rPr lang="en-US" sz="2400" i="1" dirty="0"/>
              <a:t>Cirsium </a:t>
            </a:r>
            <a:r>
              <a:rPr lang="en-US" sz="2400" i="1" dirty="0" err="1"/>
              <a:t>texanum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525244-23A5-C748-81AC-4DCDBD9AB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058" y="1058704"/>
            <a:ext cx="4199882" cy="55998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E29288-DCA2-DC41-9713-FC663F571CFD}"/>
              </a:ext>
            </a:extLst>
          </p:cNvPr>
          <p:cNvSpPr/>
          <p:nvPr/>
        </p:nvSpPr>
        <p:spPr>
          <a:xfrm>
            <a:off x="5038824" y="1254543"/>
            <a:ext cx="2619276" cy="830997"/>
          </a:xfrm>
          <a:prstGeom prst="rect">
            <a:avLst/>
          </a:prstGeom>
          <a:solidFill>
            <a:srgbClr val="E2F0D9">
              <a:alpha val="72549"/>
            </a:srgb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Skeleton plant</a:t>
            </a:r>
          </a:p>
          <a:p>
            <a:r>
              <a:rPr lang="en-US" sz="2400" i="1" dirty="0" err="1"/>
              <a:t>Lygodesmia</a:t>
            </a:r>
            <a:r>
              <a:rPr lang="en-US" sz="2400" i="1" dirty="0"/>
              <a:t> </a:t>
            </a:r>
            <a:r>
              <a:rPr lang="en-US" sz="2400" i="1" dirty="0" err="1"/>
              <a:t>texana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856539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iatris punctata var. mucronata 00090">
            <a:extLst>
              <a:ext uri="{FF2B5EF4-FFF2-40B4-BE49-F238E27FC236}">
                <a16:creationId xmlns:a16="http://schemas.microsoft.com/office/drawing/2014/main" id="{205BC74E-C9D3-5B40-A6C1-D9A45B39A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8" y="355600"/>
            <a:ext cx="43307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93FA83-7E39-444A-9147-57C37409490B}"/>
              </a:ext>
            </a:extLst>
          </p:cNvPr>
          <p:cNvSpPr txBox="1">
            <a:spLocks/>
          </p:cNvSpPr>
          <p:nvPr/>
        </p:nvSpPr>
        <p:spPr>
          <a:xfrm>
            <a:off x="202058" y="199452"/>
            <a:ext cx="9144000" cy="859252"/>
          </a:xfrm>
          <a:prstGeom prst="rect">
            <a:avLst/>
          </a:prstGeom>
          <a:solidFill>
            <a:srgbClr val="C5E0B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 Aster family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7BC47-A9D7-6240-BEF1-91828C85E050}"/>
              </a:ext>
            </a:extLst>
          </p:cNvPr>
          <p:cNvSpPr/>
          <p:nvPr/>
        </p:nvSpPr>
        <p:spPr>
          <a:xfrm>
            <a:off x="5015358" y="5850016"/>
            <a:ext cx="2469522" cy="83099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400" b="1" dirty="0"/>
              <a:t>Texas </a:t>
            </a:r>
            <a:r>
              <a:rPr lang="en-US" sz="2400" b="1" dirty="0" err="1"/>
              <a:t>gayfeather</a:t>
            </a:r>
            <a:endParaRPr lang="en-US" sz="2400" b="1" dirty="0"/>
          </a:p>
          <a:p>
            <a:pPr fontAlgn="b"/>
            <a:r>
              <a:rPr lang="en-US" sz="2400" i="1" dirty="0" err="1"/>
              <a:t>Liatrus</a:t>
            </a:r>
            <a:r>
              <a:rPr lang="en-US" sz="2400" i="1" dirty="0"/>
              <a:t> </a:t>
            </a:r>
            <a:r>
              <a:rPr lang="en-US" sz="2400" i="1" dirty="0" err="1"/>
              <a:t>mucronata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1447C5-4037-744F-8A33-ED78109DE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58" y="1129342"/>
            <a:ext cx="3540506" cy="47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69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1B512-98F6-4F4A-A4D2-FBD1C2177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" y="92288"/>
            <a:ext cx="914399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01DB915-2AD5-2E41-B26E-F5D084117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939" y="92288"/>
            <a:ext cx="9144000" cy="803375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   Mint family plants</a:t>
            </a:r>
          </a:p>
        </p:txBody>
      </p:sp>
      <p:pic>
        <p:nvPicPr>
          <p:cNvPr id="23556" name="Picture 4" descr="Lamiaceae: Mint Family (Labiatae). Identify plants and flowers.">
            <a:extLst>
              <a:ext uri="{FF2B5EF4-FFF2-40B4-BE49-F238E27FC236}">
                <a16:creationId xmlns:a16="http://schemas.microsoft.com/office/drawing/2014/main" id="{B480B2DC-0436-074A-A939-B9A81B341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2" y="1130300"/>
            <a:ext cx="6114143" cy="37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53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mazon.com : Spotted Beebalm (Monarda punctata), Seed Packet, True ...">
            <a:extLst>
              <a:ext uri="{FF2B5EF4-FFF2-40B4-BE49-F238E27FC236}">
                <a16:creationId xmlns:a16="http://schemas.microsoft.com/office/drawing/2014/main" id="{CC75F7B5-32B7-EE48-8835-CD656DB9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" y="1043702"/>
            <a:ext cx="4215206" cy="55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168BB27-6837-E345-B84A-7E9690DE4CB3}"/>
              </a:ext>
            </a:extLst>
          </p:cNvPr>
          <p:cNvSpPr/>
          <p:nvPr/>
        </p:nvSpPr>
        <p:spPr>
          <a:xfrm>
            <a:off x="183456" y="5503824"/>
            <a:ext cx="3110019" cy="95410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r>
              <a:rPr lang="en-US" sz="2800" b="1" dirty="0"/>
              <a:t>Spotted bee balm</a:t>
            </a:r>
          </a:p>
          <a:p>
            <a:r>
              <a:rPr lang="en-US" sz="2800" i="1" dirty="0"/>
              <a:t>Monarda </a:t>
            </a:r>
            <a:r>
              <a:rPr lang="en-US" sz="2800" i="1" dirty="0" err="1"/>
              <a:t>punctuata</a:t>
            </a:r>
            <a:endParaRPr lang="en-US" sz="28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AAA39A-9F07-DA49-A1F8-09FB473392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148"/>
                    </a14:imgEffect>
                    <a14:imgEffect>
                      <a14:saturation sat="139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rcRect l="25303" t="2676" r="25586"/>
          <a:stretch/>
        </p:blipFill>
        <p:spPr>
          <a:xfrm>
            <a:off x="4525749" y="512955"/>
            <a:ext cx="4618251" cy="61079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D019742-A8D2-774C-96AB-68DC80F31132}"/>
              </a:ext>
            </a:extLst>
          </p:cNvPr>
          <p:cNvSpPr/>
          <p:nvPr/>
        </p:nvSpPr>
        <p:spPr>
          <a:xfrm>
            <a:off x="4572000" y="5570234"/>
            <a:ext cx="2852063" cy="95410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r>
              <a:rPr lang="en-US" sz="2800" b="1" dirty="0"/>
              <a:t>Lemon bee balm</a:t>
            </a:r>
          </a:p>
          <a:p>
            <a:r>
              <a:rPr lang="en-US" sz="2800" i="1" dirty="0"/>
              <a:t>Monarda </a:t>
            </a:r>
            <a:r>
              <a:rPr lang="en-US" sz="2800" i="1" dirty="0" err="1"/>
              <a:t>citridora</a:t>
            </a:r>
            <a:endParaRPr lang="en-US" sz="2800" i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718972-F464-CB4E-B0DB-B7A0EBF42296}"/>
              </a:ext>
            </a:extLst>
          </p:cNvPr>
          <p:cNvGrpSpPr/>
          <p:nvPr/>
        </p:nvGrpSpPr>
        <p:grpSpPr>
          <a:xfrm>
            <a:off x="2941322" y="3198166"/>
            <a:ext cx="3276595" cy="461665"/>
            <a:chOff x="2941322" y="3198166"/>
            <a:chExt cx="3276595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C0AE1F-0CB5-B841-826A-F7FB401BFE69}"/>
                </a:ext>
              </a:extLst>
            </p:cNvPr>
            <p:cNvSpPr txBox="1"/>
            <p:nvPr/>
          </p:nvSpPr>
          <p:spPr>
            <a:xfrm>
              <a:off x="3857626" y="3198166"/>
              <a:ext cx="1191987" cy="461665"/>
            </a:xfrm>
            <a:prstGeom prst="rect">
              <a:avLst/>
            </a:prstGeom>
            <a:solidFill>
              <a:srgbClr val="FFF2CC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Flowers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46ADA96-BB41-1C40-BD4C-1E0D83CEA3FF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2941322" y="3428999"/>
              <a:ext cx="916304" cy="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2F50BF9-750F-B24B-A6C2-BCD8B27D82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5930" y="3198166"/>
              <a:ext cx="1191987" cy="23083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2DE083-8689-0A4C-BB5C-38A04F2F0FBA}"/>
              </a:ext>
            </a:extLst>
          </p:cNvPr>
          <p:cNvGrpSpPr/>
          <p:nvPr/>
        </p:nvGrpSpPr>
        <p:grpSpPr>
          <a:xfrm>
            <a:off x="3347632" y="2033435"/>
            <a:ext cx="3049374" cy="910443"/>
            <a:chOff x="3383543" y="3608104"/>
            <a:chExt cx="3049374" cy="91044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FA5D0E-E916-0043-A7A7-F062D92F4B19}"/>
                </a:ext>
              </a:extLst>
            </p:cNvPr>
            <p:cNvSpPr txBox="1"/>
            <p:nvPr/>
          </p:nvSpPr>
          <p:spPr>
            <a:xfrm>
              <a:off x="3833943" y="3608104"/>
              <a:ext cx="1191987" cy="461665"/>
            </a:xfrm>
            <a:prstGeom prst="rect">
              <a:avLst/>
            </a:prstGeom>
            <a:solidFill>
              <a:srgbClr val="FFF2CC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Bracts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E76EC7B-12FC-8F4D-B3F2-09050E3EE44E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3383543" y="3838937"/>
              <a:ext cx="450400" cy="67961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7DCC7C6-31D9-0448-BD21-5A5AF1C171E3}"/>
                </a:ext>
              </a:extLst>
            </p:cNvPr>
            <p:cNvCxnSpPr>
              <a:cxnSpLocks/>
            </p:cNvCxnSpPr>
            <p:nvPr/>
          </p:nvCxnSpPr>
          <p:spPr>
            <a:xfrm>
              <a:off x="5025930" y="3704649"/>
              <a:ext cx="1406987" cy="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46D5A9-8E30-C943-8AE8-528CD939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9" y="211170"/>
            <a:ext cx="9064791" cy="803375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Mint family plants</a:t>
            </a:r>
          </a:p>
        </p:txBody>
      </p:sp>
    </p:spTree>
    <p:extLst>
      <p:ext uri="{BB962C8B-B14F-4D97-AF65-F5344CB8AC3E}">
        <p14:creationId xmlns:p14="http://schemas.microsoft.com/office/powerpoint/2010/main" val="402218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merican Germander (Teucrium canadense)">
            <a:extLst>
              <a:ext uri="{FF2B5EF4-FFF2-40B4-BE49-F238E27FC236}">
                <a16:creationId xmlns:a16="http://schemas.microsoft.com/office/drawing/2014/main" id="{BA56E285-5BD3-5A4B-9AA2-69F0BE9B3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2" y="0"/>
            <a:ext cx="5135764" cy="68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6D5A9-8E30-C943-8AE8-528CD939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67"/>
            <a:ext cx="9144000" cy="803375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Mint family plants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73F346-90E2-5B49-808A-C392C8627646}"/>
              </a:ext>
            </a:extLst>
          </p:cNvPr>
          <p:cNvSpPr/>
          <p:nvPr/>
        </p:nvSpPr>
        <p:spPr>
          <a:xfrm>
            <a:off x="533460" y="5813660"/>
            <a:ext cx="2432654" cy="707886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000" b="1" dirty="0"/>
              <a:t>American germander</a:t>
            </a:r>
          </a:p>
          <a:p>
            <a:pPr fontAlgn="b"/>
            <a:r>
              <a:rPr lang="en-US" sz="2000" i="1" dirty="0" err="1"/>
              <a:t>Teucrium</a:t>
            </a:r>
            <a:r>
              <a:rPr lang="en-US" sz="2000" i="1" dirty="0"/>
              <a:t> </a:t>
            </a:r>
            <a:r>
              <a:rPr lang="en-US" sz="2000" i="1" dirty="0" err="1"/>
              <a:t>canadense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96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5C5C70-62F3-0247-96B5-62028C9A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36" y="1"/>
            <a:ext cx="7886700" cy="968188"/>
          </a:xfrm>
        </p:spPr>
        <p:txBody>
          <a:bodyPr/>
          <a:lstStyle/>
          <a:p>
            <a:r>
              <a:rPr lang="en-US" dirty="0"/>
              <a:t>Indiangrass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C5905-AA6A-3E4F-BC57-F9832DDCE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6" y="891854"/>
            <a:ext cx="3702569" cy="57389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902BEB-F99B-6742-BEA7-066B707178C5}"/>
              </a:ext>
            </a:extLst>
          </p:cNvPr>
          <p:cNvSpPr/>
          <p:nvPr/>
        </p:nvSpPr>
        <p:spPr>
          <a:xfrm>
            <a:off x="378775" y="1058184"/>
            <a:ext cx="2286202" cy="400110"/>
          </a:xfrm>
          <a:prstGeom prst="rect">
            <a:avLst/>
          </a:prstGeom>
          <a:solidFill>
            <a:srgbClr val="E2F0D9">
              <a:alpha val="63137"/>
            </a:srgb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US" sz="2000" i="1" dirty="0" err="1"/>
              <a:t>Sorghastrum</a:t>
            </a:r>
            <a:r>
              <a:rPr lang="en-US" sz="2000" i="1" dirty="0"/>
              <a:t> nutans</a:t>
            </a:r>
            <a:endParaRPr lang="en-US" sz="2000" i="1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1FBCC8-3618-824C-8332-6528892BE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6" y="891854"/>
            <a:ext cx="4304239" cy="5738982"/>
          </a:xfrm>
          <a:prstGeom prst="rect">
            <a:avLst/>
          </a:prstGeom>
        </p:spPr>
      </p:pic>
      <p:pic>
        <p:nvPicPr>
          <p:cNvPr id="37892" name="Picture 4" descr="Indiangrass">
            <a:extLst>
              <a:ext uri="{FF2B5EF4-FFF2-40B4-BE49-F238E27FC236}">
                <a16:creationId xmlns:a16="http://schemas.microsoft.com/office/drawing/2014/main" id="{DC8728E5-DBDF-F048-B989-1C31856D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16" y="773030"/>
            <a:ext cx="1385104" cy="201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658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" y="0"/>
            <a:ext cx="5144006" cy="68586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36912" y="5670477"/>
            <a:ext cx="2322174" cy="830997"/>
          </a:xfrm>
          <a:prstGeom prst="rect">
            <a:avLst/>
          </a:prstGeom>
          <a:solidFill>
            <a:srgbClr val="E2F0D9">
              <a:alpha val="56078"/>
            </a:srgbClr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Mealy blue sage</a:t>
            </a:r>
          </a:p>
          <a:p>
            <a:r>
              <a:rPr lang="en-US" sz="2400" i="1" dirty="0"/>
              <a:t>Salvia </a:t>
            </a:r>
            <a:r>
              <a:rPr lang="en-US" sz="2400" i="1" dirty="0" err="1"/>
              <a:t>faranacea</a:t>
            </a:r>
            <a:r>
              <a:rPr lang="en-US" sz="2400" i="1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C8BF11-D92A-A546-993D-C4A92883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9" y="211170"/>
            <a:ext cx="9144000" cy="803375"/>
          </a:xfrm>
          <a:solidFill>
            <a:srgbClr val="C5E0B4"/>
          </a:solidFill>
        </p:spPr>
        <p:txBody>
          <a:bodyPr>
            <a:normAutofit/>
          </a:bodyPr>
          <a:lstStyle/>
          <a:p>
            <a:r>
              <a:rPr lang="en-US" b="1" dirty="0"/>
              <a:t>Mint family plants</a:t>
            </a:r>
          </a:p>
        </p:txBody>
      </p:sp>
    </p:spTree>
    <p:extLst>
      <p:ext uri="{BB962C8B-B14F-4D97-AF65-F5344CB8AC3E}">
        <p14:creationId xmlns:p14="http://schemas.microsoft.com/office/powerpoint/2010/main" val="1895239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ere's when residents can expect to see bluebonnets in Central ...">
            <a:extLst>
              <a:ext uri="{FF2B5EF4-FFF2-40B4-BE49-F238E27FC236}">
                <a16:creationId xmlns:a16="http://schemas.microsoft.com/office/drawing/2014/main" id="{CB68FBA6-F0D9-0046-ADA6-B3EC1E12A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720384"/>
            <a:ext cx="9144000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295615C-34DF-1548-A3B9-D95B3CBAF10D}"/>
              </a:ext>
            </a:extLst>
          </p:cNvPr>
          <p:cNvSpPr txBox="1">
            <a:spLocks/>
          </p:cNvSpPr>
          <p:nvPr/>
        </p:nvSpPr>
        <p:spPr>
          <a:xfrm>
            <a:off x="-63500" y="15227"/>
            <a:ext cx="9207500" cy="803375"/>
          </a:xfrm>
          <a:prstGeom prst="rect">
            <a:avLst/>
          </a:prstGeom>
          <a:solidFill>
            <a:srgbClr val="C5E0B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   Legume family plants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A98435-2A87-2E41-B120-8F2BC48E681D}"/>
              </a:ext>
            </a:extLst>
          </p:cNvPr>
          <p:cNvSpPr/>
          <p:nvPr/>
        </p:nvSpPr>
        <p:spPr>
          <a:xfrm>
            <a:off x="6147340" y="5722117"/>
            <a:ext cx="2193357" cy="830997"/>
          </a:xfrm>
          <a:prstGeom prst="rect">
            <a:avLst/>
          </a:prstGeom>
          <a:solidFill>
            <a:srgbClr val="E2F0D9">
              <a:alpha val="56078"/>
            </a:srgbClr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Blue bonnet</a:t>
            </a:r>
          </a:p>
          <a:p>
            <a:r>
              <a:rPr lang="en-US" sz="2400" i="1" dirty="0" err="1"/>
              <a:t>Lupinus</a:t>
            </a:r>
            <a:r>
              <a:rPr lang="en-US" sz="2400" i="1" dirty="0"/>
              <a:t> </a:t>
            </a:r>
            <a:r>
              <a:rPr lang="en-US" sz="2400" i="1" dirty="0" err="1"/>
              <a:t>texensis</a:t>
            </a:r>
            <a:endParaRPr lang="en-US" sz="2400" i="1" dirty="0"/>
          </a:p>
        </p:txBody>
      </p:sp>
      <p:pic>
        <p:nvPicPr>
          <p:cNvPr id="25606" name="Picture 6" descr="Fabaceae: Legume or Pea Family. Identify plants, flowers, shrubs ...">
            <a:extLst>
              <a:ext uri="{FF2B5EF4-FFF2-40B4-BE49-F238E27FC236}">
                <a16:creationId xmlns:a16="http://schemas.microsoft.com/office/drawing/2014/main" id="{C852B765-4FB6-FE4B-9403-89BD49009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" y="964456"/>
            <a:ext cx="4478976" cy="25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What's the proper method of scattering bluebonnet seed? - Houston ...">
            <a:extLst>
              <a:ext uri="{FF2B5EF4-FFF2-40B4-BE49-F238E27FC236}">
                <a16:creationId xmlns:a16="http://schemas.microsoft.com/office/drawing/2014/main" id="{BE2FA0F9-1ED7-6445-93CA-F3583EAD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75" y="964456"/>
            <a:ext cx="3460228" cy="25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4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alea purpurea Purple Prairie Clover | Prairie Moon Nursery">
            <a:extLst>
              <a:ext uri="{FF2B5EF4-FFF2-40B4-BE49-F238E27FC236}">
                <a16:creationId xmlns:a16="http://schemas.microsoft.com/office/drawing/2014/main" id="{BED7CB5B-1CF2-A34B-AFEA-1FAC120C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4" y="15227"/>
            <a:ext cx="454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295615C-34DF-1548-A3B9-D95B3CBAF10D}"/>
              </a:ext>
            </a:extLst>
          </p:cNvPr>
          <p:cNvSpPr txBox="1">
            <a:spLocks/>
          </p:cNvSpPr>
          <p:nvPr/>
        </p:nvSpPr>
        <p:spPr>
          <a:xfrm>
            <a:off x="-63500" y="15227"/>
            <a:ext cx="9207500" cy="803375"/>
          </a:xfrm>
          <a:prstGeom prst="rect">
            <a:avLst/>
          </a:prstGeom>
          <a:solidFill>
            <a:srgbClr val="C5E0B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   Legume family plants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15263F-2CF2-C64B-8123-45FFAA4EB01A}"/>
              </a:ext>
            </a:extLst>
          </p:cNvPr>
          <p:cNvSpPr/>
          <p:nvPr/>
        </p:nvSpPr>
        <p:spPr>
          <a:xfrm>
            <a:off x="479511" y="5738446"/>
            <a:ext cx="2766206" cy="830997"/>
          </a:xfrm>
          <a:prstGeom prst="rect">
            <a:avLst/>
          </a:prstGeom>
          <a:solidFill>
            <a:srgbClr val="E2F0D9">
              <a:alpha val="56078"/>
            </a:srgbClr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Purple prairie clover</a:t>
            </a:r>
          </a:p>
          <a:p>
            <a:r>
              <a:rPr lang="en-US" sz="2400" i="1" dirty="0" err="1"/>
              <a:t>Dalea</a:t>
            </a:r>
            <a:r>
              <a:rPr lang="en-US" sz="2400" i="1" dirty="0"/>
              <a:t> </a:t>
            </a:r>
            <a:r>
              <a:rPr lang="en-US" sz="2400" i="1" dirty="0" err="1"/>
              <a:t>purpurea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45641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E2BE-2E85-6042-9B18-09218EA2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94" y="4314080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b="1" dirty="0"/>
              <a:t>Antelope horns</a:t>
            </a:r>
            <a:br>
              <a:rPr lang="en-US" sz="2400" dirty="0"/>
            </a:br>
            <a:r>
              <a:rPr lang="en-US" sz="2400" i="1" dirty="0" err="1"/>
              <a:t>Asclepias</a:t>
            </a:r>
            <a:r>
              <a:rPr lang="en-US" sz="2400" i="1" dirty="0"/>
              <a:t> </a:t>
            </a:r>
            <a:r>
              <a:rPr lang="en-US" sz="2400" i="1" dirty="0" err="1"/>
              <a:t>asperula</a:t>
            </a:r>
            <a:endParaRPr lang="en-US" sz="2400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B3EB07-EAAE-D046-A7CB-103E8926C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9959" y="126510"/>
            <a:ext cx="4953735" cy="6604981"/>
          </a:xfrm>
        </p:spPr>
      </p:pic>
      <p:pic>
        <p:nvPicPr>
          <p:cNvPr id="1026" name="Picture 2" descr="Antelope Horn Milkweed | Garden Style San Antonio">
            <a:extLst>
              <a:ext uri="{FF2B5EF4-FFF2-40B4-BE49-F238E27FC236}">
                <a16:creationId xmlns:a16="http://schemas.microsoft.com/office/drawing/2014/main" id="{BCED1DEA-A010-2F41-A271-7C5C94046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4" y="1080009"/>
            <a:ext cx="3398177" cy="339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21274-F08C-8F42-8EBE-23B3FB1C356D}"/>
              </a:ext>
            </a:extLst>
          </p:cNvPr>
          <p:cNvSpPr txBox="1"/>
          <p:nvPr/>
        </p:nvSpPr>
        <p:spPr>
          <a:xfrm>
            <a:off x="128794" y="202433"/>
            <a:ext cx="8663599" cy="769441"/>
          </a:xfrm>
          <a:prstGeom prst="rect">
            <a:avLst/>
          </a:prstGeom>
          <a:solidFill>
            <a:schemeClr val="accent6">
              <a:lumMod val="40000"/>
              <a:lumOff val="60000"/>
              <a:alpha val="8588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/>
              <a:t>Other cool wildflowers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795333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83976B-3036-3147-921F-5D3FB59D9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10" name="Picture 9" descr="A close up of a plant&#10;&#10;Description automatically generated">
            <a:extLst>
              <a:ext uri="{FF2B5EF4-FFF2-40B4-BE49-F238E27FC236}">
                <a16:creationId xmlns:a16="http://schemas.microsoft.com/office/drawing/2014/main" id="{3ABE5514-FE66-2145-AB85-310240CE1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65" y="3428999"/>
            <a:ext cx="2750725" cy="20630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C2CC7A-30C7-C741-B35F-DF4D95767A2D}"/>
              </a:ext>
            </a:extLst>
          </p:cNvPr>
          <p:cNvSpPr/>
          <p:nvPr/>
        </p:nvSpPr>
        <p:spPr>
          <a:xfrm>
            <a:off x="790665" y="5492043"/>
            <a:ext cx="2750723" cy="954107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square">
            <a:spAutoFit/>
          </a:bodyPr>
          <a:lstStyle/>
          <a:p>
            <a:pPr fontAlgn="b"/>
            <a:r>
              <a:rPr lang="en-US" sz="2800" b="1" dirty="0"/>
              <a:t>Standing cypress</a:t>
            </a:r>
          </a:p>
          <a:p>
            <a:pPr fontAlgn="b"/>
            <a:r>
              <a:rPr lang="en-US" sz="2800" i="1" dirty="0" err="1"/>
              <a:t>Ipomopsis</a:t>
            </a:r>
            <a:r>
              <a:rPr lang="en-US" sz="2800" i="1" dirty="0"/>
              <a:t> rubra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ilene antirrhina (Sleepy Catchfly): Minnesota Wildflowers">
            <a:extLst>
              <a:ext uri="{FF2B5EF4-FFF2-40B4-BE49-F238E27FC236}">
                <a16:creationId xmlns:a16="http://schemas.microsoft.com/office/drawing/2014/main" id="{216422B6-A1B3-914D-9A5C-F9F8BA44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06" y="194070"/>
            <a:ext cx="4852395" cy="646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Image result for Verbena halei">
            <a:extLst>
              <a:ext uri="{FF2B5EF4-FFF2-40B4-BE49-F238E27FC236}">
                <a16:creationId xmlns:a16="http://schemas.microsoft.com/office/drawing/2014/main" id="{80ADB9CC-02CD-4646-BC25-710040C60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0" y="227211"/>
            <a:ext cx="4288165" cy="643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7249AF-E7F4-4B4A-8773-A45ED89DA0A9}"/>
              </a:ext>
            </a:extLst>
          </p:cNvPr>
          <p:cNvSpPr/>
          <p:nvPr/>
        </p:nvSpPr>
        <p:spPr>
          <a:xfrm>
            <a:off x="211784" y="5799792"/>
            <a:ext cx="1895775" cy="830997"/>
          </a:xfrm>
          <a:prstGeom prst="rect">
            <a:avLst/>
          </a:prstGeom>
          <a:solidFill>
            <a:srgbClr val="E2F0D9">
              <a:alpha val="72549"/>
            </a:srgbClr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Texas </a:t>
            </a:r>
            <a:r>
              <a:rPr lang="en-US" sz="2400" b="1" dirty="0" err="1"/>
              <a:t>vervain</a:t>
            </a:r>
            <a:endParaRPr lang="en-US" sz="2400" b="1" dirty="0"/>
          </a:p>
          <a:p>
            <a:r>
              <a:rPr lang="en-US" sz="2400" i="1" dirty="0"/>
              <a:t>Verbena </a:t>
            </a:r>
            <a:r>
              <a:rPr lang="en-US" sz="2400" i="1" dirty="0" err="1"/>
              <a:t>halei</a:t>
            </a:r>
            <a:endParaRPr lang="en-US" sz="2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7AB3-42FD-D540-833A-11FD43110741}"/>
              </a:ext>
            </a:extLst>
          </p:cNvPr>
          <p:cNvSpPr txBox="1"/>
          <p:nvPr/>
        </p:nvSpPr>
        <p:spPr>
          <a:xfrm>
            <a:off x="4717407" y="547080"/>
            <a:ext cx="2630450" cy="769441"/>
          </a:xfrm>
          <a:prstGeom prst="rect">
            <a:avLst/>
          </a:prstGeom>
          <a:solidFill>
            <a:srgbClr val="FFF2CC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Catchfly </a:t>
            </a:r>
            <a:endParaRPr lang="en-US" sz="2000" b="1" dirty="0"/>
          </a:p>
          <a:p>
            <a:r>
              <a:rPr lang="en-US" sz="2000" i="1" dirty="0" err="1"/>
              <a:t>Silene</a:t>
            </a:r>
            <a:r>
              <a:rPr lang="en-US" sz="2000" i="1" dirty="0"/>
              <a:t> </a:t>
            </a:r>
            <a:r>
              <a:rPr lang="en-US" sz="2000" i="1" dirty="0" err="1"/>
              <a:t>antirrhina</a:t>
            </a:r>
            <a:endParaRPr lang="en-US" sz="2000" i="1" dirty="0"/>
          </a:p>
        </p:txBody>
      </p:sp>
      <p:pic>
        <p:nvPicPr>
          <p:cNvPr id="21510" name="Picture 6" descr="Wildflowers, NPS, CABR NM - Silene antirrhina detail page">
            <a:extLst>
              <a:ext uri="{FF2B5EF4-FFF2-40B4-BE49-F238E27FC236}">
                <a16:creationId xmlns:a16="http://schemas.microsoft.com/office/drawing/2014/main" id="{EE8DB4CF-5F2A-D040-9763-38093806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07" y="1436913"/>
            <a:ext cx="1618079" cy="116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48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30C313-63EB-AB47-B283-527F76F9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22" y="-245554"/>
            <a:ext cx="3367737" cy="4392700"/>
          </a:xfrm>
          <a:prstGeom prst="rect">
            <a:avLst/>
          </a:prstGeom>
        </p:spPr>
      </p:pic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B0AD8C29-4868-5E4B-8742-5469496A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95" y="31865"/>
            <a:ext cx="4529512" cy="6794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C65708-40A0-554C-8B9C-9FD98E365CD3}"/>
              </a:ext>
            </a:extLst>
          </p:cNvPr>
          <p:cNvSpPr txBox="1"/>
          <p:nvPr/>
        </p:nvSpPr>
        <p:spPr>
          <a:xfrm>
            <a:off x="329510" y="262527"/>
            <a:ext cx="2379888" cy="830997"/>
          </a:xfrm>
          <a:prstGeom prst="rect">
            <a:avLst/>
          </a:prstGeom>
          <a:solidFill>
            <a:srgbClr val="FFF2CC">
              <a:alpha val="6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Limestone </a:t>
            </a:r>
            <a:r>
              <a:rPr lang="en-US" sz="2400" b="1" dirty="0" err="1"/>
              <a:t>gaura</a:t>
            </a:r>
            <a:endParaRPr lang="en-US" sz="2400" b="1" dirty="0"/>
          </a:p>
          <a:p>
            <a:r>
              <a:rPr lang="en-US" sz="2400" i="1" dirty="0" err="1"/>
              <a:t>Gaura</a:t>
            </a:r>
            <a:r>
              <a:rPr lang="en-US" sz="2400" i="1" dirty="0"/>
              <a:t> coccinea</a:t>
            </a:r>
          </a:p>
        </p:txBody>
      </p:sp>
      <p:pic>
        <p:nvPicPr>
          <p:cNvPr id="4" name="Picture 3" descr="A pile of green grass&#10;&#10;Description automatically generated">
            <a:extLst>
              <a:ext uri="{FF2B5EF4-FFF2-40B4-BE49-F238E27FC236}">
                <a16:creationId xmlns:a16="http://schemas.microsoft.com/office/drawing/2014/main" id="{57E66274-8476-1840-9EB5-909B6E9CB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04" y="4405429"/>
            <a:ext cx="3162072" cy="2371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BF394D-DB1A-3844-96F9-EF1D6C99F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63" y="3103088"/>
            <a:ext cx="3367737" cy="36738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12368B-4071-C247-AE53-0A2B9E5B75BA}"/>
              </a:ext>
            </a:extLst>
          </p:cNvPr>
          <p:cNvSpPr/>
          <p:nvPr/>
        </p:nvSpPr>
        <p:spPr>
          <a:xfrm>
            <a:off x="4859022" y="3103088"/>
            <a:ext cx="3367737" cy="830997"/>
          </a:xfrm>
          <a:prstGeom prst="rect">
            <a:avLst/>
          </a:prstGeom>
          <a:solidFill>
            <a:srgbClr val="FFF2CC">
              <a:alpha val="74118"/>
            </a:srgbClr>
          </a:solidFill>
        </p:spPr>
        <p:txBody>
          <a:bodyPr wrap="square">
            <a:spAutoFit/>
          </a:bodyPr>
          <a:lstStyle/>
          <a:p>
            <a:r>
              <a:rPr lang="en-US" sz="2400" b="1" dirty="0" err="1"/>
              <a:t>Tenpetal</a:t>
            </a:r>
            <a:r>
              <a:rPr lang="en-US" sz="2400" b="1" dirty="0"/>
              <a:t> </a:t>
            </a:r>
            <a:r>
              <a:rPr lang="en-US" sz="2400" b="1" dirty="0" err="1"/>
              <a:t>anenome</a:t>
            </a:r>
            <a:r>
              <a:rPr lang="en-US" sz="2400" b="1" dirty="0"/>
              <a:t> </a:t>
            </a:r>
            <a:r>
              <a:rPr lang="en-US" sz="2400" dirty="0"/>
              <a:t> </a:t>
            </a:r>
          </a:p>
          <a:p>
            <a:r>
              <a:rPr lang="en-US" sz="2400" i="1" dirty="0" err="1"/>
              <a:t>Anenome</a:t>
            </a:r>
            <a:r>
              <a:rPr lang="en-US" sz="2400" i="1" dirty="0"/>
              <a:t> </a:t>
            </a:r>
            <a:r>
              <a:rPr lang="en-US" sz="2400" i="1" dirty="0" err="1"/>
              <a:t>berlandieri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74252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Conyza canadensis">
            <a:extLst>
              <a:ext uri="{FF2B5EF4-FFF2-40B4-BE49-F238E27FC236}">
                <a16:creationId xmlns:a16="http://schemas.microsoft.com/office/drawing/2014/main" id="{98D5B3E5-DDD2-5545-9DC7-C863F38D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4" y="4064766"/>
            <a:ext cx="2594306" cy="389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mbrosia psilostachya">
            <a:extLst>
              <a:ext uri="{FF2B5EF4-FFF2-40B4-BE49-F238E27FC236}">
                <a16:creationId xmlns:a16="http://schemas.microsoft.com/office/drawing/2014/main" id="{219EA915-31D4-FA4F-9CAE-DBA2022F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4" y="75179"/>
            <a:ext cx="2612319" cy="39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5" b="2118"/>
          <a:stretch/>
        </p:blipFill>
        <p:spPr>
          <a:xfrm>
            <a:off x="2920686" y="-1345001"/>
            <a:ext cx="6579098" cy="5356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38615" y="1063967"/>
            <a:ext cx="1875962" cy="646331"/>
          </a:xfrm>
          <a:prstGeom prst="rect">
            <a:avLst/>
          </a:prstGeom>
          <a:solidFill>
            <a:srgbClr val="E2F0D9">
              <a:alpha val="72549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b="1" dirty="0"/>
              <a:t>Bur clover</a:t>
            </a:r>
          </a:p>
          <a:p>
            <a:pPr fontAlgn="b"/>
            <a:r>
              <a:rPr lang="en-US" i="1" dirty="0" err="1"/>
              <a:t>Medicago</a:t>
            </a:r>
            <a:r>
              <a:rPr lang="en-US" i="1" dirty="0"/>
              <a:t> minima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787" y="250893"/>
            <a:ext cx="6192442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8588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Weedy native and exotic forbs</a:t>
            </a:r>
            <a:endParaRPr lang="en-US" sz="36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" r="17658"/>
          <a:stretch/>
        </p:blipFill>
        <p:spPr>
          <a:xfrm>
            <a:off x="2920686" y="4067106"/>
            <a:ext cx="3462946" cy="3143658"/>
          </a:xfrm>
          <a:prstGeom prst="rect">
            <a:avLst/>
          </a:prstGeom>
          <a:solidFill>
            <a:srgbClr val="E2F0D9">
              <a:alpha val="72549"/>
            </a:srgbClr>
          </a:solidFill>
        </p:spPr>
      </p:pic>
      <p:sp>
        <p:nvSpPr>
          <p:cNvPr id="8" name="Rectangle 7"/>
          <p:cNvSpPr/>
          <p:nvPr/>
        </p:nvSpPr>
        <p:spPr>
          <a:xfrm>
            <a:off x="3138615" y="6009146"/>
            <a:ext cx="2383729" cy="646331"/>
          </a:xfrm>
          <a:prstGeom prst="rect">
            <a:avLst/>
          </a:prstGeom>
          <a:solidFill>
            <a:srgbClr val="E2F0D9">
              <a:alpha val="72549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b="1" dirty="0"/>
              <a:t>Dove weed</a:t>
            </a:r>
          </a:p>
          <a:p>
            <a:pPr fontAlgn="b"/>
            <a:r>
              <a:rPr lang="en-US" i="1" dirty="0"/>
              <a:t>Croton </a:t>
            </a:r>
            <a:r>
              <a:rPr lang="en-US" i="1" dirty="0" err="1"/>
              <a:t>monanthogynus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B7ABC3-D121-2E4E-81AB-9014CC7360D8}"/>
              </a:ext>
            </a:extLst>
          </p:cNvPr>
          <p:cNvSpPr/>
          <p:nvPr/>
        </p:nvSpPr>
        <p:spPr>
          <a:xfrm>
            <a:off x="335437" y="1072938"/>
            <a:ext cx="2273571" cy="646331"/>
          </a:xfrm>
          <a:prstGeom prst="rect">
            <a:avLst/>
          </a:prstGeom>
          <a:solidFill>
            <a:srgbClr val="E2F0D9">
              <a:alpha val="72549"/>
            </a:srgbClr>
          </a:solidFill>
        </p:spPr>
        <p:txBody>
          <a:bodyPr wrap="none">
            <a:spAutoFit/>
          </a:bodyPr>
          <a:lstStyle/>
          <a:p>
            <a:r>
              <a:rPr lang="en-US" b="1" dirty="0"/>
              <a:t>Western ragweed</a:t>
            </a:r>
          </a:p>
          <a:p>
            <a:r>
              <a:rPr lang="en-US" i="1" dirty="0"/>
              <a:t>Ambrosia </a:t>
            </a:r>
            <a:r>
              <a:rPr lang="en-US" i="1" dirty="0" err="1"/>
              <a:t>psilostachya</a:t>
            </a:r>
            <a:endParaRPr lang="en-US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ABD73A-E620-DC4D-A497-B6595D2E48C9}"/>
              </a:ext>
            </a:extLst>
          </p:cNvPr>
          <p:cNvSpPr/>
          <p:nvPr/>
        </p:nvSpPr>
        <p:spPr>
          <a:xfrm>
            <a:off x="300787" y="6011848"/>
            <a:ext cx="1930144" cy="646331"/>
          </a:xfrm>
          <a:prstGeom prst="rect">
            <a:avLst/>
          </a:prstGeom>
          <a:solidFill>
            <a:srgbClr val="E2F0D9">
              <a:alpha val="72549"/>
            </a:srgbClr>
          </a:solidFill>
        </p:spPr>
        <p:txBody>
          <a:bodyPr wrap="none">
            <a:spAutoFit/>
          </a:bodyPr>
          <a:lstStyle/>
          <a:p>
            <a:r>
              <a:rPr lang="en-US" b="1" dirty="0"/>
              <a:t>Horseweed</a:t>
            </a:r>
          </a:p>
          <a:p>
            <a:r>
              <a:rPr lang="en-US" i="1" dirty="0" err="1"/>
              <a:t>Conyza</a:t>
            </a:r>
            <a:r>
              <a:rPr lang="en-US" i="1" dirty="0"/>
              <a:t> canadensis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E9E2F24A-AB98-D54C-ADB4-ABCB2BEA9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948" y="4064766"/>
            <a:ext cx="2333010" cy="310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607F05-2F73-474B-9533-FFCCEEF3581E}"/>
              </a:ext>
            </a:extLst>
          </p:cNvPr>
          <p:cNvSpPr/>
          <p:nvPr/>
        </p:nvSpPr>
        <p:spPr>
          <a:xfrm>
            <a:off x="6543948" y="6009146"/>
            <a:ext cx="2444836" cy="646331"/>
          </a:xfrm>
          <a:prstGeom prst="rect">
            <a:avLst/>
          </a:prstGeom>
          <a:solidFill>
            <a:srgbClr val="E2F0D9">
              <a:alpha val="72549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b="1" dirty="0"/>
              <a:t>Silverleaf nightshade</a:t>
            </a:r>
          </a:p>
          <a:p>
            <a:pPr fontAlgn="b"/>
            <a:r>
              <a:rPr lang="en-US" i="1" dirty="0"/>
              <a:t>Solanum </a:t>
            </a:r>
            <a:r>
              <a:rPr lang="en-US" i="1" dirty="0" err="1"/>
              <a:t>elaeagnifolium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24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Image result for Torilis arvensis">
            <a:extLst>
              <a:ext uri="{FF2B5EF4-FFF2-40B4-BE49-F238E27FC236}">
                <a16:creationId xmlns:a16="http://schemas.microsoft.com/office/drawing/2014/main" id="{10798F1E-61D9-FB4B-841C-CB99A040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4" y="746544"/>
            <a:ext cx="4583592" cy="61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F726B8-EC99-3041-BDA4-3095696DF28A}"/>
              </a:ext>
            </a:extLst>
          </p:cNvPr>
          <p:cNvSpPr/>
          <p:nvPr/>
        </p:nvSpPr>
        <p:spPr>
          <a:xfrm>
            <a:off x="377862" y="5200517"/>
            <a:ext cx="4120756" cy="1200329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square">
            <a:spAutoFit/>
          </a:bodyPr>
          <a:lstStyle/>
          <a:p>
            <a:pPr algn="ctr" fontAlgn="b"/>
            <a:r>
              <a:rPr lang="en-US" sz="3600" b="1" dirty="0"/>
              <a:t>Hedge parsley</a:t>
            </a:r>
          </a:p>
          <a:p>
            <a:pPr algn="ctr"/>
            <a:r>
              <a:rPr lang="en-US" sz="3600" i="1" dirty="0" err="1"/>
              <a:t>Torilis</a:t>
            </a:r>
            <a:r>
              <a:rPr lang="en-US" sz="3600" i="1" dirty="0"/>
              <a:t> arvensis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46894-2E8F-F843-BDB4-407AC8FA8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618" y="980215"/>
            <a:ext cx="3946204" cy="5261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849D3C-460E-5240-8C01-339BBE7BCBF0}"/>
              </a:ext>
            </a:extLst>
          </p:cNvPr>
          <p:cNvSpPr txBox="1"/>
          <p:nvPr/>
        </p:nvSpPr>
        <p:spPr>
          <a:xfrm>
            <a:off x="0" y="82604"/>
            <a:ext cx="9295004" cy="646331"/>
          </a:xfrm>
          <a:prstGeom prst="rect">
            <a:avLst/>
          </a:prstGeom>
          <a:solidFill>
            <a:srgbClr val="FBE5D6">
              <a:alpha val="8588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Plants to avoid on your walk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595232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9353A9F-344A-344B-9255-6147824DF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699897" y="1458090"/>
            <a:ext cx="6099613" cy="4572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FCF161-3629-AF40-A46F-283E4172103D}"/>
              </a:ext>
            </a:extLst>
          </p:cNvPr>
          <p:cNvSpPr txBox="1"/>
          <p:nvPr/>
        </p:nvSpPr>
        <p:spPr>
          <a:xfrm>
            <a:off x="0" y="82604"/>
            <a:ext cx="9295004" cy="646331"/>
          </a:xfrm>
          <a:prstGeom prst="rect">
            <a:avLst/>
          </a:prstGeom>
          <a:solidFill>
            <a:srgbClr val="FBE5D6">
              <a:alpha val="8588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Plants to avoid on your walk</a:t>
            </a:r>
            <a:endParaRPr lang="en-US" sz="3600" b="1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99B246-6410-524C-B644-9C7D367B21D7}"/>
              </a:ext>
            </a:extLst>
          </p:cNvPr>
          <p:cNvSpPr/>
          <p:nvPr/>
        </p:nvSpPr>
        <p:spPr>
          <a:xfrm>
            <a:off x="377862" y="5200517"/>
            <a:ext cx="4120756" cy="1200329"/>
          </a:xfrm>
          <a:prstGeom prst="rect">
            <a:avLst/>
          </a:prstGeom>
          <a:solidFill>
            <a:srgbClr val="E2F0D9">
              <a:alpha val="62353"/>
            </a:srgbClr>
          </a:solidFill>
        </p:spPr>
        <p:txBody>
          <a:bodyPr wrap="square">
            <a:spAutoFit/>
          </a:bodyPr>
          <a:lstStyle/>
          <a:p>
            <a:pPr algn="ctr" fontAlgn="b"/>
            <a:r>
              <a:rPr lang="en-US" sz="3600" b="1" dirty="0"/>
              <a:t>Bull nettle</a:t>
            </a:r>
          </a:p>
          <a:p>
            <a:pPr algn="ctr" fontAlgn="b"/>
            <a:r>
              <a:rPr lang="en-US" sz="3600" i="1" dirty="0" err="1"/>
              <a:t>Cnidoscolus</a:t>
            </a:r>
            <a:r>
              <a:rPr lang="en-US" sz="3600" i="1" dirty="0"/>
              <a:t> </a:t>
            </a:r>
            <a:r>
              <a:rPr lang="en-US" sz="3600" i="1" dirty="0" err="1"/>
              <a:t>texanus</a:t>
            </a:r>
            <a:endParaRPr lang="en-US" sz="3600" i="1" dirty="0"/>
          </a:p>
        </p:txBody>
      </p:sp>
      <p:pic>
        <p:nvPicPr>
          <p:cNvPr id="17410" name="Picture 2" descr="Texas Bull Nettle Part 1 | Lone Star Farmstead">
            <a:extLst>
              <a:ext uri="{FF2B5EF4-FFF2-40B4-BE49-F238E27FC236}">
                <a16:creationId xmlns:a16="http://schemas.microsoft.com/office/drawing/2014/main" id="{A4078235-1F1D-754B-87BF-A5E85A84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864" y="1121986"/>
            <a:ext cx="4887227" cy="461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709258-AD2E-CC4D-B5EB-2534AFAF5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977" y="1340614"/>
            <a:ext cx="5323114" cy="9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5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9617-AF05-8D4B-A841-11628E69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56" y="67061"/>
            <a:ext cx="7886700" cy="1146347"/>
          </a:xfrm>
        </p:spPr>
        <p:txBody>
          <a:bodyPr/>
          <a:lstStyle/>
          <a:p>
            <a:r>
              <a:rPr lang="en-US" dirty="0" err="1"/>
              <a:t>Grama</a:t>
            </a:r>
            <a:r>
              <a:rPr lang="en-US" dirty="0"/>
              <a:t> grasses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B08786-A8E8-3443-A319-5FB3DE4C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6" y="1259146"/>
            <a:ext cx="4350758" cy="433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2A8E74-5EE0-6E45-B870-5D1E2C901FAB}"/>
              </a:ext>
            </a:extLst>
          </p:cNvPr>
          <p:cNvSpPr/>
          <p:nvPr/>
        </p:nvSpPr>
        <p:spPr>
          <a:xfrm>
            <a:off x="560456" y="1557089"/>
            <a:ext cx="2803973" cy="707886"/>
          </a:xfrm>
          <a:prstGeom prst="rect">
            <a:avLst/>
          </a:prstGeom>
          <a:solidFill>
            <a:srgbClr val="E2F0D9">
              <a:alpha val="63137"/>
            </a:srgbClr>
          </a:solidFill>
        </p:spPr>
        <p:txBody>
          <a:bodyPr wrap="none">
            <a:spAutoFit/>
          </a:bodyPr>
          <a:lstStyle/>
          <a:p>
            <a:pPr fontAlgn="b"/>
            <a:r>
              <a:rPr lang="en-US" sz="2000" b="1" dirty="0" err="1"/>
              <a:t>Sideoats</a:t>
            </a:r>
            <a:r>
              <a:rPr lang="en-US" sz="2000" b="1" dirty="0"/>
              <a:t> </a:t>
            </a:r>
            <a:r>
              <a:rPr lang="en-US" sz="2000" b="1" dirty="0" err="1"/>
              <a:t>grama</a:t>
            </a:r>
            <a:endParaRPr lang="en-US" sz="2000" b="1" dirty="0"/>
          </a:p>
          <a:p>
            <a:r>
              <a:rPr lang="en-US" sz="2000" i="1" dirty="0" err="1"/>
              <a:t>Bouteloua</a:t>
            </a:r>
            <a:r>
              <a:rPr lang="en-US" sz="2000" i="1" dirty="0"/>
              <a:t> </a:t>
            </a:r>
            <a:r>
              <a:rPr lang="en-US" sz="2000" i="1" dirty="0" err="1"/>
              <a:t>curpentendula</a:t>
            </a:r>
            <a:endParaRPr lang="en-US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3724A-FF29-E044-A912-AE3D383A522C}"/>
              </a:ext>
            </a:extLst>
          </p:cNvPr>
          <p:cNvSpPr txBox="1"/>
          <p:nvPr/>
        </p:nvSpPr>
        <p:spPr>
          <a:xfrm>
            <a:off x="5296054" y="210446"/>
            <a:ext cx="352921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Texas </a:t>
            </a:r>
            <a:r>
              <a:rPr lang="en-US" sz="2400" b="1" dirty="0" err="1"/>
              <a:t>grama</a:t>
            </a:r>
            <a:r>
              <a:rPr lang="en-US" sz="2400" b="1" dirty="0"/>
              <a:t> </a:t>
            </a:r>
          </a:p>
          <a:p>
            <a:r>
              <a:rPr lang="en-US" sz="2400" i="1" dirty="0" err="1"/>
              <a:t>Bouteloua</a:t>
            </a:r>
            <a:r>
              <a:rPr lang="en-US" sz="2400" i="1" dirty="0"/>
              <a:t> </a:t>
            </a:r>
            <a:r>
              <a:rPr lang="en-US" sz="2400" i="1" dirty="0" err="1"/>
              <a:t>rigidiseta</a:t>
            </a:r>
            <a:endParaRPr lang="en-US" sz="24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265F7B-E8A6-AC4D-8DFE-B113C1350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55" y="3770071"/>
            <a:ext cx="1743202" cy="2820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A6D341-2506-BE4F-8461-8A3FFB466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" y="3770071"/>
            <a:ext cx="1870521" cy="28057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F283C8-F5FF-284C-9DC7-E39FDDFD6604}"/>
              </a:ext>
            </a:extLst>
          </p:cNvPr>
          <p:cNvSpPr txBox="1"/>
          <p:nvPr/>
        </p:nvSpPr>
        <p:spPr>
          <a:xfrm>
            <a:off x="5263142" y="3908291"/>
            <a:ext cx="349170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Hairy </a:t>
            </a:r>
            <a:r>
              <a:rPr lang="en-US" sz="2400" b="1" dirty="0" err="1"/>
              <a:t>grama</a:t>
            </a:r>
            <a:endParaRPr lang="en-US" sz="2400" b="1" dirty="0"/>
          </a:p>
          <a:p>
            <a:r>
              <a:rPr lang="en-US" sz="2400" i="1" dirty="0" err="1"/>
              <a:t>Bouteloua</a:t>
            </a:r>
            <a:r>
              <a:rPr lang="en-US" sz="2400" i="1" dirty="0"/>
              <a:t> </a:t>
            </a:r>
            <a:r>
              <a:rPr lang="en-US" sz="2400" i="1" dirty="0" err="1"/>
              <a:t>hirsuta</a:t>
            </a:r>
            <a:endParaRPr lang="en-US" sz="2400" i="1" dirty="0"/>
          </a:p>
        </p:txBody>
      </p:sp>
      <p:pic>
        <p:nvPicPr>
          <p:cNvPr id="8196" name="Picture 4" descr="Bouteloua rigidiseta (Texas grama): Go Botany">
            <a:extLst>
              <a:ext uri="{FF2B5EF4-FFF2-40B4-BE49-F238E27FC236}">
                <a16:creationId xmlns:a16="http://schemas.microsoft.com/office/drawing/2014/main" id="{29F5FFD2-AD7B-D84B-9429-00F035DC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54" y="1041443"/>
            <a:ext cx="1757888" cy="263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EAD15-8379-874B-9D8D-F3CBDF861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079" y="1041442"/>
            <a:ext cx="1982046" cy="2635917"/>
          </a:xfrm>
          <a:prstGeom prst="rect">
            <a:avLst/>
          </a:prstGeom>
        </p:spPr>
      </p:pic>
      <p:pic>
        <p:nvPicPr>
          <p:cNvPr id="8198" name="Picture 6" descr="SEINet Portal Network - Bouteloua hirsuta">
            <a:extLst>
              <a:ext uri="{FF2B5EF4-FFF2-40B4-BE49-F238E27FC236}">
                <a16:creationId xmlns:a16="http://schemas.microsoft.com/office/drawing/2014/main" id="{3F7D6C45-DD41-A94F-81E9-86E6F6B77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42" y="4739288"/>
            <a:ext cx="2008414" cy="20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outeloua hirsuta (Hairy Grama): Minnesota Wildflowers">
            <a:extLst>
              <a:ext uri="{FF2B5EF4-FFF2-40B4-BE49-F238E27FC236}">
                <a16:creationId xmlns:a16="http://schemas.microsoft.com/office/drawing/2014/main" id="{1A3D981E-11B4-4D42-9DA8-CA5FF767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55" y="4739288"/>
            <a:ext cx="1506311" cy="20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26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A50C6-CAA3-9649-8AB5-F96BD3FE6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994" y="938048"/>
            <a:ext cx="10201988" cy="5733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7218"/>
          </a:xfrm>
        </p:spPr>
        <p:txBody>
          <a:bodyPr/>
          <a:lstStyle/>
          <a:p>
            <a:pPr algn="ctr"/>
            <a:r>
              <a:rPr lang="en-US" dirty="0"/>
              <a:t>QUESTIONS OR COMMENTS?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46961" y="4859062"/>
            <a:ext cx="9388928" cy="1569660"/>
          </a:xfrm>
          <a:prstGeom prst="rect">
            <a:avLst/>
          </a:prstGeom>
          <a:solidFill>
            <a:srgbClr val="E2F0D9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More info - </a:t>
            </a:r>
            <a:r>
              <a:rPr lang="en-US" sz="3200" b="1" i="1" dirty="0" err="1"/>
              <a:t>amyconcilio.com</a:t>
            </a:r>
            <a:r>
              <a:rPr lang="en-US" sz="3200" b="1" i="1" dirty="0"/>
              <a:t>/outreach/</a:t>
            </a:r>
          </a:p>
          <a:p>
            <a:pPr algn="ctr"/>
            <a:r>
              <a:rPr lang="en-US" sz="3200" i="1" dirty="0"/>
              <a:t>CFPRO blog - </a:t>
            </a:r>
            <a:r>
              <a:rPr lang="en-US" sz="3200" b="1" i="1" dirty="0"/>
              <a:t>http://</a:t>
            </a:r>
            <a:r>
              <a:rPr lang="en-US" sz="3200" b="1" i="1" dirty="0" err="1"/>
              <a:t>commonsfordpro.blogspot.com</a:t>
            </a:r>
            <a:r>
              <a:rPr lang="en-US" sz="3200" b="1" i="1" dirty="0"/>
              <a:t>/</a:t>
            </a:r>
          </a:p>
          <a:p>
            <a:pPr algn="ctr"/>
            <a:r>
              <a:rPr lang="en-US" sz="3200" i="1" dirty="0"/>
              <a:t>Email me at </a:t>
            </a:r>
            <a:r>
              <a:rPr lang="en-US" sz="3200" b="1" i="1" dirty="0">
                <a:hlinkClick r:id="rId3"/>
              </a:rPr>
              <a:t>aconcili@stedwards.edu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731069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53DEF3-E9AF-F145-BDB5-64F039CE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097" y="-61646"/>
            <a:ext cx="9226194" cy="69196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6A846C2-AD9C-5348-B669-27508EC88107}"/>
              </a:ext>
            </a:extLst>
          </p:cNvPr>
          <p:cNvGrpSpPr/>
          <p:nvPr/>
        </p:nvGrpSpPr>
        <p:grpSpPr>
          <a:xfrm>
            <a:off x="1515899" y="684444"/>
            <a:ext cx="3983993" cy="953846"/>
            <a:chOff x="2234356" y="1065954"/>
            <a:chExt cx="3983993" cy="9538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4AD87E-B3DE-4548-9629-8D13F9ABECD9}"/>
                </a:ext>
              </a:extLst>
            </p:cNvPr>
            <p:cNvSpPr/>
            <p:nvPr/>
          </p:nvSpPr>
          <p:spPr>
            <a:xfrm>
              <a:off x="2234356" y="1065954"/>
              <a:ext cx="3398366" cy="769441"/>
            </a:xfrm>
            <a:prstGeom prst="rect">
              <a:avLst/>
            </a:prstGeom>
            <a:solidFill>
              <a:srgbClr val="E2F0D9">
                <a:alpha val="63137"/>
              </a:srgbClr>
            </a:solidFill>
            <a:ln w="57150"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pPr algn="ctr" fontAlgn="b"/>
              <a:r>
                <a:rPr lang="en-US" sz="4400" b="1" i="1" dirty="0">
                  <a:solidFill>
                    <a:srgbClr val="000000"/>
                  </a:solidFill>
                </a:rPr>
                <a:t>Big bluestem!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5B7C1C0-9151-0F49-BE0E-2D4659D92159}"/>
                </a:ext>
              </a:extLst>
            </p:cNvPr>
            <p:cNvCxnSpPr/>
            <p:nvPr/>
          </p:nvCxnSpPr>
          <p:spPr>
            <a:xfrm>
              <a:off x="5632722" y="1834865"/>
              <a:ext cx="585627" cy="18493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F4790FC-3722-1C42-9BF5-E1C919540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389" y="116826"/>
            <a:ext cx="3659506" cy="487934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202F5B5-1E6A-464E-8131-9127B940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44" y="2199975"/>
            <a:ext cx="3156351" cy="420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7693E7-D00D-B44C-B229-E25E96BD0C98}"/>
              </a:ext>
            </a:extLst>
          </p:cNvPr>
          <p:cNvSpPr/>
          <p:nvPr/>
        </p:nvSpPr>
        <p:spPr>
          <a:xfrm>
            <a:off x="5436314" y="411940"/>
            <a:ext cx="206748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i="1" dirty="0" err="1"/>
              <a:t>Andropogon</a:t>
            </a:r>
            <a:r>
              <a:rPr lang="en-US" i="1" dirty="0"/>
              <a:t> </a:t>
            </a:r>
            <a:r>
              <a:rPr lang="en-US" i="1" dirty="0" err="1"/>
              <a:t>gerardi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7956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2" name="Picture 14" descr="Plants of Texas Rangelands » Switchgrass">
            <a:extLst>
              <a:ext uri="{FF2B5EF4-FFF2-40B4-BE49-F238E27FC236}">
                <a16:creationId xmlns:a16="http://schemas.microsoft.com/office/drawing/2014/main" id="{19DD79C2-215E-5C46-968E-B05A6C8F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038"/>
            <a:ext cx="9757754" cy="65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447DD5-3449-BD4D-B312-CC5380CD7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631"/>
            <a:ext cx="7886700" cy="1325563"/>
          </a:xfrm>
        </p:spPr>
        <p:txBody>
          <a:bodyPr/>
          <a:lstStyle/>
          <a:p>
            <a:r>
              <a:rPr lang="en-US" dirty="0"/>
              <a:t>Switchgrass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A7B2C-07AB-C242-885A-99F3889B6245}"/>
              </a:ext>
            </a:extLst>
          </p:cNvPr>
          <p:cNvSpPr txBox="1"/>
          <p:nvPr/>
        </p:nvSpPr>
        <p:spPr>
          <a:xfrm>
            <a:off x="628650" y="860204"/>
            <a:ext cx="325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Panicum virgatum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5E544-BF1B-6645-8874-05ACC22E5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47" y="266783"/>
            <a:ext cx="2177685" cy="1633264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</p:pic>
      <p:pic>
        <p:nvPicPr>
          <p:cNvPr id="12290" name="Picture 2" descr="Switch Grass (Panicum virgatum)">
            <a:extLst>
              <a:ext uri="{FF2B5EF4-FFF2-40B4-BE49-F238E27FC236}">
                <a16:creationId xmlns:a16="http://schemas.microsoft.com/office/drawing/2014/main" id="{913173AE-6B89-5B48-8E23-5C5C4921B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47" y="1988555"/>
            <a:ext cx="2177685" cy="154485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anicum virgatum (Switchgrass): Minnesota Wildflowers">
            <a:extLst>
              <a:ext uri="{FF2B5EF4-FFF2-40B4-BE49-F238E27FC236}">
                <a16:creationId xmlns:a16="http://schemas.microsoft.com/office/drawing/2014/main" id="{3BB9AC68-1142-4947-B02C-09555C5C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47" y="3621916"/>
            <a:ext cx="2173796" cy="289839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F98B8D-1F3F-354A-AB03-666AD42E5021}"/>
              </a:ext>
            </a:extLst>
          </p:cNvPr>
          <p:cNvSpPr/>
          <p:nvPr/>
        </p:nvSpPr>
        <p:spPr>
          <a:xfrm>
            <a:off x="-1" y="6520311"/>
            <a:ext cx="10074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Photo credit: Texas A&amp;M </a:t>
            </a:r>
            <a:r>
              <a:rPr lang="en-US" b="1" dirty="0" err="1"/>
              <a:t>AgLife</a:t>
            </a:r>
            <a:r>
              <a:rPr lang="en-US" b="1" dirty="0"/>
              <a:t> Extension </a:t>
            </a:r>
            <a:r>
              <a:rPr lang="en-US" dirty="0"/>
              <a:t>https://</a:t>
            </a:r>
            <a:r>
              <a:rPr lang="en-US" dirty="0" err="1"/>
              <a:t>rangeplants.tamu.edu</a:t>
            </a:r>
            <a:r>
              <a:rPr lang="en-US" dirty="0"/>
              <a:t>/plant/switchgrass/</a:t>
            </a:r>
          </a:p>
        </p:txBody>
      </p:sp>
    </p:spTree>
    <p:extLst>
      <p:ext uri="{BB962C8B-B14F-4D97-AF65-F5344CB8AC3E}">
        <p14:creationId xmlns:p14="http://schemas.microsoft.com/office/powerpoint/2010/main" val="271521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ainted Bunting | Audubon Field Guide">
            <a:extLst>
              <a:ext uri="{FF2B5EF4-FFF2-40B4-BE49-F238E27FC236}">
                <a16:creationId xmlns:a16="http://schemas.microsoft.com/office/drawing/2014/main" id="{10B406AC-5547-DD41-96C1-F83DA18D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67" y="4169534"/>
            <a:ext cx="3429000" cy="224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C7C1D0-BB1E-084E-8849-50684B0C0C1D}"/>
              </a:ext>
            </a:extLst>
          </p:cNvPr>
          <p:cNvSpPr/>
          <p:nvPr/>
        </p:nvSpPr>
        <p:spPr>
          <a:xfrm>
            <a:off x="2244155" y="6440560"/>
            <a:ext cx="8376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Photo source: </a:t>
            </a:r>
            <a:r>
              <a:rPr lang="en-US" dirty="0"/>
              <a:t>https://</a:t>
            </a:r>
            <a:r>
              <a:rPr lang="en-US" dirty="0" err="1"/>
              <a:t>www.audubon.org</a:t>
            </a:r>
            <a:r>
              <a:rPr lang="en-US" dirty="0"/>
              <a:t>/field-guide/bird/painted-bunting</a:t>
            </a:r>
          </a:p>
        </p:txBody>
      </p:sp>
      <p:pic>
        <p:nvPicPr>
          <p:cNvPr id="34820" name="Picture 4" descr="Plants Profile for Eriochloa sericea (Texas cupgrass)">
            <a:extLst>
              <a:ext uri="{FF2B5EF4-FFF2-40B4-BE49-F238E27FC236}">
                <a16:creationId xmlns:a16="http://schemas.microsoft.com/office/drawing/2014/main" id="{57520A1C-4D25-9F4E-AF24-760CCE4B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01" y="3649715"/>
            <a:ext cx="1647173" cy="24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7B7468-5C73-B145-A1A6-E8E4A5C2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367" y="0"/>
            <a:ext cx="7886700" cy="1325563"/>
          </a:xfrm>
        </p:spPr>
        <p:txBody>
          <a:bodyPr/>
          <a:lstStyle/>
          <a:p>
            <a:r>
              <a:rPr lang="en-US" dirty="0"/>
              <a:t>Texas </a:t>
            </a:r>
            <a:r>
              <a:rPr lang="en-US" dirty="0" err="1"/>
              <a:t>cupgrass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655CF-9FAE-D048-AC66-C20E2197F47F}"/>
              </a:ext>
            </a:extLst>
          </p:cNvPr>
          <p:cNvSpPr txBox="1"/>
          <p:nvPr/>
        </p:nvSpPr>
        <p:spPr>
          <a:xfrm>
            <a:off x="2456314" y="1023940"/>
            <a:ext cx="325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Eriochloa</a:t>
            </a:r>
            <a:r>
              <a:rPr lang="en-US" sz="2400" i="1" dirty="0"/>
              <a:t> sericea</a:t>
            </a:r>
            <a:endParaRPr lang="en-US" sz="2400" dirty="0"/>
          </a:p>
        </p:txBody>
      </p:sp>
      <p:pic>
        <p:nvPicPr>
          <p:cNvPr id="34822" name="Picture 6" descr="Cupgrass">
            <a:extLst>
              <a:ext uri="{FF2B5EF4-FFF2-40B4-BE49-F238E27FC236}">
                <a16:creationId xmlns:a16="http://schemas.microsoft.com/office/drawing/2014/main" id="{CCD13599-ADE4-D34A-8EC1-352F2092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03400" y="2714563"/>
            <a:ext cx="65024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Painted bunting in Texas cup grass | Painted bunting, Native ...">
            <a:extLst>
              <a:ext uri="{FF2B5EF4-FFF2-40B4-BE49-F238E27FC236}">
                <a16:creationId xmlns:a16="http://schemas.microsoft.com/office/drawing/2014/main" id="{DF08DABE-C3A7-D247-9A2F-A4BFF5A91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67" y="1645648"/>
            <a:ext cx="3429000" cy="24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Plant Image Gallery">
            <a:extLst>
              <a:ext uri="{FF2B5EF4-FFF2-40B4-BE49-F238E27FC236}">
                <a16:creationId xmlns:a16="http://schemas.microsoft.com/office/drawing/2014/main" id="{E939EDF0-8091-DD4B-8B8D-DD7EBB6A7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01" y="1613748"/>
            <a:ext cx="3098235" cy="18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88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1CCDB-1270-4F4F-873E-ECBCFA25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41" y="200498"/>
            <a:ext cx="7886700" cy="1325563"/>
          </a:xfrm>
        </p:spPr>
        <p:txBody>
          <a:bodyPr/>
          <a:lstStyle/>
          <a:p>
            <a:r>
              <a:rPr lang="en-US" dirty="0"/>
              <a:t>Eastern </a:t>
            </a:r>
            <a:r>
              <a:rPr lang="en-US" dirty="0" err="1"/>
              <a:t>gamagrass</a:t>
            </a:r>
            <a:br>
              <a:rPr lang="en-US" dirty="0"/>
            </a:br>
            <a:r>
              <a:rPr lang="en-US" sz="3200" b="1" i="1" dirty="0" err="1"/>
              <a:t>Tripsacum</a:t>
            </a:r>
            <a:r>
              <a:rPr lang="en-US" sz="3200" b="1" i="1" dirty="0"/>
              <a:t> </a:t>
            </a:r>
            <a:r>
              <a:rPr lang="en-US" sz="3200" b="1" i="1" dirty="0" err="1"/>
              <a:t>dactyloides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EA937-D9D0-0847-9059-4DF92E83B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0" y="1783495"/>
            <a:ext cx="3303775" cy="4405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67C43-73E6-5B4C-8F64-5CC44294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84" y="1783495"/>
            <a:ext cx="3745070" cy="4401422"/>
          </a:xfrm>
          <a:prstGeom prst="rect">
            <a:avLst/>
          </a:prstGeom>
        </p:spPr>
      </p:pic>
      <p:pic>
        <p:nvPicPr>
          <p:cNvPr id="7" name="Picture 6" descr="A green plant&#10;&#10;Description automatically generated">
            <a:extLst>
              <a:ext uri="{FF2B5EF4-FFF2-40B4-BE49-F238E27FC236}">
                <a16:creationId xmlns:a16="http://schemas.microsoft.com/office/drawing/2014/main" id="{90AD1F1D-6C3A-9442-8C75-D06E376B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307" y="321572"/>
            <a:ext cx="2606742" cy="34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58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Nassella leucotricha">
            <a:extLst>
              <a:ext uri="{FF2B5EF4-FFF2-40B4-BE49-F238E27FC236}">
                <a16:creationId xmlns:a16="http://schemas.microsoft.com/office/drawing/2014/main" id="{51E91B0C-DBA3-5047-8158-F4605064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70545"/>
            <a:ext cx="5047955" cy="3365302"/>
          </a:xfrm>
          <a:prstGeom prst="rect">
            <a:avLst/>
          </a:prstGeom>
          <a:solidFill>
            <a:srgbClr val="FFF2CC">
              <a:alpha val="54902"/>
            </a:srgbClr>
          </a:solidFill>
        </p:spPr>
      </p:pic>
      <p:pic>
        <p:nvPicPr>
          <p:cNvPr id="4" name="Picture 2" descr="Image result for Elymus canadensis">
            <a:extLst>
              <a:ext uri="{FF2B5EF4-FFF2-40B4-BE49-F238E27FC236}">
                <a16:creationId xmlns:a16="http://schemas.microsoft.com/office/drawing/2014/main" id="{D376DE0C-B38B-8948-A80C-20E740B6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32" y="638451"/>
            <a:ext cx="4968446" cy="3730918"/>
          </a:xfrm>
          <a:prstGeom prst="rect">
            <a:avLst/>
          </a:prstGeom>
          <a:solidFill>
            <a:srgbClr val="FFF2CC">
              <a:alpha val="54902"/>
            </a:srgb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AE2AD2-2314-CA47-AC28-EF0BF690A89C}"/>
              </a:ext>
            </a:extLst>
          </p:cNvPr>
          <p:cNvSpPr txBox="1"/>
          <p:nvPr/>
        </p:nvSpPr>
        <p:spPr>
          <a:xfrm>
            <a:off x="3949120" y="907583"/>
            <a:ext cx="3237011" cy="707886"/>
          </a:xfrm>
          <a:prstGeom prst="rect">
            <a:avLst/>
          </a:prstGeom>
          <a:solidFill>
            <a:srgbClr val="FFF2CC">
              <a:alpha val="5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Canada wildrye</a:t>
            </a:r>
          </a:p>
          <a:p>
            <a:r>
              <a:rPr lang="en-US" sz="2000" i="1" dirty="0"/>
              <a:t>Elymus canadensis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B1065-4491-1A4D-9FBF-DBB091703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26" y="4487225"/>
            <a:ext cx="3085092" cy="2313819"/>
          </a:xfrm>
          <a:prstGeom prst="rect">
            <a:avLst/>
          </a:prstGeom>
          <a:solidFill>
            <a:srgbClr val="FFF2CC">
              <a:alpha val="54902"/>
            </a:srgb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336BE6-F852-564C-8A99-6247425710B4}"/>
              </a:ext>
            </a:extLst>
          </p:cNvPr>
          <p:cNvSpPr/>
          <p:nvPr/>
        </p:nvSpPr>
        <p:spPr>
          <a:xfrm>
            <a:off x="5816239" y="6102708"/>
            <a:ext cx="2068195" cy="707886"/>
          </a:xfrm>
          <a:prstGeom prst="rect">
            <a:avLst/>
          </a:prstGeom>
          <a:solidFill>
            <a:srgbClr val="FFF2CC">
              <a:alpha val="54902"/>
            </a:srgbClr>
          </a:solidFill>
        </p:spPr>
        <p:txBody>
          <a:bodyPr wrap="none">
            <a:spAutoFit/>
          </a:bodyPr>
          <a:lstStyle/>
          <a:p>
            <a:r>
              <a:rPr lang="en-US" sz="2000" b="1" dirty="0"/>
              <a:t>Purple three-awn</a:t>
            </a:r>
          </a:p>
          <a:p>
            <a:r>
              <a:rPr lang="en-US" sz="2000" i="1" dirty="0" err="1"/>
              <a:t>Aristada</a:t>
            </a:r>
            <a:r>
              <a:rPr lang="en-US" sz="2000" i="1" dirty="0"/>
              <a:t> </a:t>
            </a:r>
            <a:r>
              <a:rPr lang="en-US" sz="2000" i="1" dirty="0" err="1"/>
              <a:t>purpurea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B0A873-5BDA-F748-9976-976CA701EF5B}"/>
              </a:ext>
            </a:extLst>
          </p:cNvPr>
          <p:cNvSpPr/>
          <p:nvPr/>
        </p:nvSpPr>
        <p:spPr>
          <a:xfrm>
            <a:off x="127131" y="5976246"/>
            <a:ext cx="2047805" cy="707886"/>
          </a:xfrm>
          <a:prstGeom prst="rect">
            <a:avLst/>
          </a:prstGeom>
          <a:solidFill>
            <a:srgbClr val="FFF2CC">
              <a:alpha val="54902"/>
            </a:srgbClr>
          </a:solidFill>
        </p:spPr>
        <p:txBody>
          <a:bodyPr wrap="none">
            <a:spAutoFit/>
          </a:bodyPr>
          <a:lstStyle/>
          <a:p>
            <a:r>
              <a:rPr lang="en-US" sz="2000" b="1" dirty="0"/>
              <a:t>Texas </a:t>
            </a:r>
            <a:r>
              <a:rPr lang="en-US" sz="2000" b="1" dirty="0" err="1"/>
              <a:t>wintergrass</a:t>
            </a:r>
            <a:endParaRPr lang="en-US" sz="2000" b="1" dirty="0"/>
          </a:p>
          <a:p>
            <a:r>
              <a:rPr lang="en-US" sz="2000" i="1" dirty="0" err="1"/>
              <a:t>Nassella</a:t>
            </a:r>
            <a:r>
              <a:rPr lang="en-US" sz="2000" i="1" dirty="0"/>
              <a:t> </a:t>
            </a:r>
            <a:r>
              <a:rPr lang="en-US" sz="2000" i="1" dirty="0" err="1"/>
              <a:t>leutrica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009E67-2E34-164E-84C4-3F4C9DAB0F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" t="22415" r="6594" b="16294"/>
          <a:stretch/>
        </p:blipFill>
        <p:spPr>
          <a:xfrm rot="16200000">
            <a:off x="1019290" y="2189759"/>
            <a:ext cx="2197052" cy="1087049"/>
          </a:xfrm>
          <a:prstGeom prst="rect">
            <a:avLst/>
          </a:prstGeom>
          <a:solidFill>
            <a:srgbClr val="FFF2CC">
              <a:alpha val="54902"/>
            </a:srgbClr>
          </a:solidFill>
        </p:spPr>
      </p:pic>
      <p:pic>
        <p:nvPicPr>
          <p:cNvPr id="19462" name="Picture 6" descr="Silver Bluestem | Bamert Seed | Search the Plant Library">
            <a:extLst>
              <a:ext uri="{FF2B5EF4-FFF2-40B4-BE49-F238E27FC236}">
                <a16:creationId xmlns:a16="http://schemas.microsoft.com/office/drawing/2014/main" id="{F60B097E-03B9-364C-B658-A80AA75A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94" y="528970"/>
            <a:ext cx="2678881" cy="3580682"/>
          </a:xfrm>
          <a:prstGeom prst="rect">
            <a:avLst/>
          </a:prstGeom>
          <a:solidFill>
            <a:srgbClr val="FFF2CC">
              <a:alpha val="54902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E3EAF-D440-5B49-A59F-D7F35CB2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372"/>
            <a:ext cx="8849078" cy="79448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Other native grasses at the site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9F5A36-0280-FC45-9E85-239BBD7E0DC0}"/>
              </a:ext>
            </a:extLst>
          </p:cNvPr>
          <p:cNvSpPr/>
          <p:nvPr/>
        </p:nvSpPr>
        <p:spPr>
          <a:xfrm>
            <a:off x="236986" y="3262845"/>
            <a:ext cx="2656496" cy="707886"/>
          </a:xfrm>
          <a:prstGeom prst="rect">
            <a:avLst/>
          </a:prstGeom>
          <a:solidFill>
            <a:srgbClr val="FFF2CC">
              <a:alpha val="54902"/>
            </a:srgbClr>
          </a:solidFill>
        </p:spPr>
        <p:txBody>
          <a:bodyPr wrap="none">
            <a:spAutoFit/>
          </a:bodyPr>
          <a:lstStyle/>
          <a:p>
            <a:r>
              <a:rPr lang="en-US" sz="2000" b="1" dirty="0"/>
              <a:t>Silver bluestem </a:t>
            </a:r>
          </a:p>
          <a:p>
            <a:r>
              <a:rPr lang="en-US" sz="2000" i="1" dirty="0" err="1"/>
              <a:t>Bothriochloa</a:t>
            </a:r>
            <a:r>
              <a:rPr lang="en-US" sz="2000" i="1" dirty="0"/>
              <a:t> </a:t>
            </a:r>
            <a:r>
              <a:rPr lang="en-US" sz="2000" i="1" dirty="0" err="1"/>
              <a:t>laguroides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254F10-7D12-054F-9576-BBE79D5F1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2555" y="1009124"/>
            <a:ext cx="867492" cy="2149871"/>
          </a:xfrm>
          <a:prstGeom prst="rect">
            <a:avLst/>
          </a:prstGeom>
          <a:solidFill>
            <a:srgbClr val="FFF2CC">
              <a:alpha val="54902"/>
            </a:srgbClr>
          </a:solidFill>
        </p:spPr>
      </p:pic>
    </p:spTree>
    <p:extLst>
      <p:ext uri="{BB962C8B-B14F-4D97-AF65-F5344CB8AC3E}">
        <p14:creationId xmlns:p14="http://schemas.microsoft.com/office/powerpoint/2010/main" val="3273568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cilio et al - CFPRO talk" id="{BDD36E88-8702-F84C-B0B2-721A01EFC79E}" vid="{4D52C58C-838C-0147-B125-7BA8DB697A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6334</TotalTime>
  <Words>767</Words>
  <Application>Microsoft Macintosh PowerPoint</Application>
  <PresentationFormat>On-screen Show (4:3)</PresentationFormat>
  <Paragraphs>196</Paragraphs>
  <Slides>40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Indiangrass</vt:lpstr>
      <vt:lpstr>Grama grasses</vt:lpstr>
      <vt:lpstr>PowerPoint Presentation</vt:lpstr>
      <vt:lpstr>Switchgrass</vt:lpstr>
      <vt:lpstr>Texas cupgrass</vt:lpstr>
      <vt:lpstr>Eastern gamagrass Tripsacum dactyloides</vt:lpstr>
      <vt:lpstr>Other native grasses at the site</vt:lpstr>
      <vt:lpstr>Meet the invasive grasses</vt:lpstr>
      <vt:lpstr>PowerPoint Presentation</vt:lpstr>
      <vt:lpstr>PowerPoint Presentation</vt:lpstr>
      <vt:lpstr>PowerPoint Presentation</vt:lpstr>
      <vt:lpstr>PowerPoint Presentation</vt:lpstr>
      <vt:lpstr>Aster family</vt:lpstr>
      <vt:lpstr>Aster family</vt:lpstr>
      <vt:lpstr>Aster family</vt:lpstr>
      <vt:lpstr>Aster family</vt:lpstr>
      <vt:lpstr>Aster family</vt:lpstr>
      <vt:lpstr> Aster family</vt:lpstr>
      <vt:lpstr>PowerPoint Presentation</vt:lpstr>
      <vt:lpstr>Aster family</vt:lpstr>
      <vt:lpstr>Aster family</vt:lpstr>
      <vt:lpstr>PowerPoint Presentation</vt:lpstr>
      <vt:lpstr>PowerPoint Presentation</vt:lpstr>
      <vt:lpstr>PowerPoint Presentation</vt:lpstr>
      <vt:lpstr>   Mint family plants</vt:lpstr>
      <vt:lpstr>Mint family plants</vt:lpstr>
      <vt:lpstr>Mint family plants</vt:lpstr>
      <vt:lpstr>Mint family plants</vt:lpstr>
      <vt:lpstr>PowerPoint Presentation</vt:lpstr>
      <vt:lpstr>PowerPoint Presentation</vt:lpstr>
      <vt:lpstr>Antelope horns Asclepias asperula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OR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Vegetation response to prairie restoration at an urban park in Travis County, TX</dc:title>
  <dc:creator>Microsoft Office User</dc:creator>
  <cp:lastModifiedBy>Microsoft Office User</cp:lastModifiedBy>
  <cp:revision>568</cp:revision>
  <dcterms:created xsi:type="dcterms:W3CDTF">2017-11-06T14:28:22Z</dcterms:created>
  <dcterms:modified xsi:type="dcterms:W3CDTF">2020-05-15T01:37:23Z</dcterms:modified>
</cp:coreProperties>
</file>